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5"/>
  </p:notesMasterIdLst>
  <p:handoutMasterIdLst>
    <p:handoutMasterId r:id="rId26"/>
  </p:handoutMasterIdLst>
  <p:sldIdLst>
    <p:sldId id="257" r:id="rId2"/>
    <p:sldId id="266" r:id="rId3"/>
    <p:sldId id="282" r:id="rId4"/>
    <p:sldId id="267" r:id="rId5"/>
    <p:sldId id="283" r:id="rId6"/>
    <p:sldId id="268" r:id="rId7"/>
    <p:sldId id="288" r:id="rId8"/>
    <p:sldId id="270" r:id="rId9"/>
    <p:sldId id="277" r:id="rId10"/>
    <p:sldId id="278" r:id="rId11"/>
    <p:sldId id="284" r:id="rId12"/>
    <p:sldId id="276" r:id="rId13"/>
    <p:sldId id="279" r:id="rId14"/>
    <p:sldId id="287" r:id="rId15"/>
    <p:sldId id="280" r:id="rId16"/>
    <p:sldId id="285" r:id="rId17"/>
    <p:sldId id="290" r:id="rId18"/>
    <p:sldId id="291" r:id="rId19"/>
    <p:sldId id="295" r:id="rId20"/>
    <p:sldId id="292" r:id="rId21"/>
    <p:sldId id="293" r:id="rId22"/>
    <p:sldId id="294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0067B4"/>
    <a:srgbClr val="0046D2"/>
    <a:srgbClr val="002D86"/>
    <a:srgbClr val="02E8EE"/>
    <a:srgbClr val="2970FF"/>
    <a:srgbClr val="1142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7" autoAdjust="0"/>
  </p:normalViewPr>
  <p:slideViewPr>
    <p:cSldViewPr snapToGrid="0">
      <p:cViewPr varScale="1">
        <p:scale>
          <a:sx n="116" d="100"/>
          <a:sy n="116" d="100"/>
        </p:scale>
        <p:origin x="8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E4F886-9F43-4192-A4F5-00A8E77F6065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FB341038-D0C7-4AE8-94EF-740C017D6F5E}">
      <dgm:prSet phldrT="[Text]"/>
      <dgm:spPr>
        <a:solidFill>
          <a:schemeClr val="accent2">
            <a:lumMod val="75000"/>
            <a:alpha val="50000"/>
          </a:schemeClr>
        </a:solidFill>
      </dgm:spPr>
      <dgm:t>
        <a:bodyPr/>
        <a:lstStyle/>
        <a:p>
          <a:r>
            <a:rPr lang="en-AU" dirty="0"/>
            <a:t> </a:t>
          </a:r>
        </a:p>
      </dgm:t>
    </dgm:pt>
    <dgm:pt modelId="{24DE81BE-14AE-4F27-8F3A-618466CE4148}" type="parTrans" cxnId="{896E7762-B3C2-41CA-B2C1-0E1910FAA7D3}">
      <dgm:prSet/>
      <dgm:spPr/>
      <dgm:t>
        <a:bodyPr/>
        <a:lstStyle/>
        <a:p>
          <a:endParaRPr lang="en-AU"/>
        </a:p>
      </dgm:t>
    </dgm:pt>
    <dgm:pt modelId="{6CDE1403-A185-4186-8706-167C384CE25E}" type="sibTrans" cxnId="{896E7762-B3C2-41CA-B2C1-0E1910FAA7D3}">
      <dgm:prSet/>
      <dgm:spPr/>
      <dgm:t>
        <a:bodyPr/>
        <a:lstStyle/>
        <a:p>
          <a:endParaRPr lang="en-AU"/>
        </a:p>
      </dgm:t>
    </dgm:pt>
    <dgm:pt modelId="{38169189-9839-46E7-BCC4-53BEFABE7E49}">
      <dgm:prSet phldrT="[Text]"/>
      <dgm:spPr>
        <a:solidFill>
          <a:srgbClr val="92D050">
            <a:alpha val="50000"/>
          </a:srgbClr>
        </a:solidFill>
      </dgm:spPr>
      <dgm:t>
        <a:bodyPr/>
        <a:lstStyle/>
        <a:p>
          <a:endParaRPr lang="en-AU" dirty="0"/>
        </a:p>
      </dgm:t>
    </dgm:pt>
    <dgm:pt modelId="{E50E60F9-78F0-463E-B418-D954001C07AF}" type="parTrans" cxnId="{B7CE9094-8516-4092-A3CF-7EE108E30A8C}">
      <dgm:prSet/>
      <dgm:spPr/>
      <dgm:t>
        <a:bodyPr/>
        <a:lstStyle/>
        <a:p>
          <a:endParaRPr lang="en-AU"/>
        </a:p>
      </dgm:t>
    </dgm:pt>
    <dgm:pt modelId="{D554ED20-1E31-43A4-89EC-9C7F06B9A9DF}" type="sibTrans" cxnId="{B7CE9094-8516-4092-A3CF-7EE108E30A8C}">
      <dgm:prSet/>
      <dgm:spPr/>
      <dgm:t>
        <a:bodyPr/>
        <a:lstStyle/>
        <a:p>
          <a:endParaRPr lang="en-AU"/>
        </a:p>
      </dgm:t>
    </dgm:pt>
    <dgm:pt modelId="{7CA2F4DF-DAEE-4CE1-9781-296B57FD98FB}">
      <dgm:prSet phldrT="[Text]"/>
      <dgm:spPr>
        <a:solidFill>
          <a:schemeClr val="accent2">
            <a:lumMod val="75000"/>
            <a:alpha val="50000"/>
          </a:schemeClr>
        </a:solidFill>
      </dgm:spPr>
      <dgm:t>
        <a:bodyPr/>
        <a:lstStyle/>
        <a:p>
          <a:endParaRPr lang="en-AU" dirty="0"/>
        </a:p>
      </dgm:t>
    </dgm:pt>
    <dgm:pt modelId="{CAC2F2A2-F7AF-4788-9820-940688457D3A}" type="sibTrans" cxnId="{365C2168-9904-4534-8E50-2EAF9C8436A9}">
      <dgm:prSet/>
      <dgm:spPr/>
      <dgm:t>
        <a:bodyPr/>
        <a:lstStyle/>
        <a:p>
          <a:endParaRPr lang="en-AU"/>
        </a:p>
      </dgm:t>
    </dgm:pt>
    <dgm:pt modelId="{0AA3400B-9019-40E7-B038-053726A2F7A6}" type="parTrans" cxnId="{365C2168-9904-4534-8E50-2EAF9C8436A9}">
      <dgm:prSet/>
      <dgm:spPr/>
      <dgm:t>
        <a:bodyPr/>
        <a:lstStyle/>
        <a:p>
          <a:endParaRPr lang="en-AU"/>
        </a:p>
      </dgm:t>
    </dgm:pt>
    <dgm:pt modelId="{03255A98-55E7-488D-ACF1-47377998FAE4}" type="pres">
      <dgm:prSet presAssocID="{DCE4F886-9F43-4192-A4F5-00A8E77F6065}" presName="compositeShape" presStyleCnt="0">
        <dgm:presLayoutVars>
          <dgm:chMax val="7"/>
          <dgm:dir/>
          <dgm:resizeHandles val="exact"/>
        </dgm:presLayoutVars>
      </dgm:prSet>
      <dgm:spPr/>
    </dgm:pt>
    <dgm:pt modelId="{7E11653E-0E1E-4E2A-886A-560DD4412D06}" type="pres">
      <dgm:prSet presAssocID="{FB341038-D0C7-4AE8-94EF-740C017D6F5E}" presName="circ1" presStyleLbl="vennNode1" presStyleIdx="0" presStyleCnt="3" custLinFactNeighborX="2720" custLinFactNeighborY="49283"/>
      <dgm:spPr/>
    </dgm:pt>
    <dgm:pt modelId="{2DDF7451-07A8-4423-A9BA-0506A6988590}" type="pres">
      <dgm:prSet presAssocID="{FB341038-D0C7-4AE8-94EF-740C017D6F5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95275004-8705-4ADE-AF56-4CBF47DB8966}" type="pres">
      <dgm:prSet presAssocID="{7CA2F4DF-DAEE-4CE1-9781-296B57FD98FB}" presName="circ2" presStyleLbl="vennNode1" presStyleIdx="1" presStyleCnt="3" custLinFactNeighborX="-5800" custLinFactNeighborY="-64583"/>
      <dgm:spPr/>
    </dgm:pt>
    <dgm:pt modelId="{C0074615-1F77-4F81-9429-E88045666DD2}" type="pres">
      <dgm:prSet presAssocID="{7CA2F4DF-DAEE-4CE1-9781-296B57FD98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A88F0C6-64DE-4ACB-BD07-0E519A59A25F}" type="pres">
      <dgm:prSet presAssocID="{38169189-9839-46E7-BCC4-53BEFABE7E49}" presName="circ3" presStyleLbl="vennNode1" presStyleIdx="2" presStyleCnt="3" custLinFactNeighborX="8275" custLinFactNeighborY="-64625"/>
      <dgm:spPr/>
    </dgm:pt>
    <dgm:pt modelId="{0727E555-FB4B-40E4-A26C-96017ABC3E4B}" type="pres">
      <dgm:prSet presAssocID="{38169189-9839-46E7-BCC4-53BEFABE7E49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047023E-A2D2-430F-A9E7-99CA09788C11}" type="presOf" srcId="{38169189-9839-46E7-BCC4-53BEFABE7E49}" destId="{FA88F0C6-64DE-4ACB-BD07-0E519A59A25F}" srcOrd="0" destOrd="0" presId="urn:microsoft.com/office/officeart/2005/8/layout/venn1"/>
    <dgm:cxn modelId="{FDC7555C-9975-4F62-AC17-E743B7FAB83D}" type="presOf" srcId="{7CA2F4DF-DAEE-4CE1-9781-296B57FD98FB}" destId="{95275004-8705-4ADE-AF56-4CBF47DB8966}" srcOrd="0" destOrd="0" presId="urn:microsoft.com/office/officeart/2005/8/layout/venn1"/>
    <dgm:cxn modelId="{896E7762-B3C2-41CA-B2C1-0E1910FAA7D3}" srcId="{DCE4F886-9F43-4192-A4F5-00A8E77F6065}" destId="{FB341038-D0C7-4AE8-94EF-740C017D6F5E}" srcOrd="0" destOrd="0" parTransId="{24DE81BE-14AE-4F27-8F3A-618466CE4148}" sibTransId="{6CDE1403-A185-4186-8706-167C384CE25E}"/>
    <dgm:cxn modelId="{365C2168-9904-4534-8E50-2EAF9C8436A9}" srcId="{DCE4F886-9F43-4192-A4F5-00A8E77F6065}" destId="{7CA2F4DF-DAEE-4CE1-9781-296B57FD98FB}" srcOrd="1" destOrd="0" parTransId="{0AA3400B-9019-40E7-B038-053726A2F7A6}" sibTransId="{CAC2F2A2-F7AF-4788-9820-940688457D3A}"/>
    <dgm:cxn modelId="{D891B96B-030D-4D60-A6C4-818FEA9A48D0}" type="presOf" srcId="{7CA2F4DF-DAEE-4CE1-9781-296B57FD98FB}" destId="{C0074615-1F77-4F81-9429-E88045666DD2}" srcOrd="1" destOrd="0" presId="urn:microsoft.com/office/officeart/2005/8/layout/venn1"/>
    <dgm:cxn modelId="{19760471-96BB-4F73-B083-20DA84A89ED7}" type="presOf" srcId="{FB341038-D0C7-4AE8-94EF-740C017D6F5E}" destId="{7E11653E-0E1E-4E2A-886A-560DD4412D06}" srcOrd="0" destOrd="0" presId="urn:microsoft.com/office/officeart/2005/8/layout/venn1"/>
    <dgm:cxn modelId="{F8F05983-5392-404A-A8D5-33A36EFCB420}" type="presOf" srcId="{FB341038-D0C7-4AE8-94EF-740C017D6F5E}" destId="{2DDF7451-07A8-4423-A9BA-0506A6988590}" srcOrd="1" destOrd="0" presId="urn:microsoft.com/office/officeart/2005/8/layout/venn1"/>
    <dgm:cxn modelId="{B7CE9094-8516-4092-A3CF-7EE108E30A8C}" srcId="{DCE4F886-9F43-4192-A4F5-00A8E77F6065}" destId="{38169189-9839-46E7-BCC4-53BEFABE7E49}" srcOrd="2" destOrd="0" parTransId="{E50E60F9-78F0-463E-B418-D954001C07AF}" sibTransId="{D554ED20-1E31-43A4-89EC-9C7F06B9A9DF}"/>
    <dgm:cxn modelId="{DD1341C2-B291-4660-BEA2-08BA844B0437}" type="presOf" srcId="{38169189-9839-46E7-BCC4-53BEFABE7E49}" destId="{0727E555-FB4B-40E4-A26C-96017ABC3E4B}" srcOrd="1" destOrd="0" presId="urn:microsoft.com/office/officeart/2005/8/layout/venn1"/>
    <dgm:cxn modelId="{AC8E50EC-5F57-4148-B91A-A184EACE301F}" type="presOf" srcId="{DCE4F886-9F43-4192-A4F5-00A8E77F6065}" destId="{03255A98-55E7-488D-ACF1-47377998FAE4}" srcOrd="0" destOrd="0" presId="urn:microsoft.com/office/officeart/2005/8/layout/venn1"/>
    <dgm:cxn modelId="{833E777C-11C0-49EA-93C5-2A1386649034}" type="presParOf" srcId="{03255A98-55E7-488D-ACF1-47377998FAE4}" destId="{7E11653E-0E1E-4E2A-886A-560DD4412D06}" srcOrd="0" destOrd="0" presId="urn:microsoft.com/office/officeart/2005/8/layout/venn1"/>
    <dgm:cxn modelId="{912EBA18-204A-4731-A580-A78F79ACEE8F}" type="presParOf" srcId="{03255A98-55E7-488D-ACF1-47377998FAE4}" destId="{2DDF7451-07A8-4423-A9BA-0506A6988590}" srcOrd="1" destOrd="0" presId="urn:microsoft.com/office/officeart/2005/8/layout/venn1"/>
    <dgm:cxn modelId="{D1053C8A-2755-42E9-ACBE-A35C0F53F528}" type="presParOf" srcId="{03255A98-55E7-488D-ACF1-47377998FAE4}" destId="{95275004-8705-4ADE-AF56-4CBF47DB8966}" srcOrd="2" destOrd="0" presId="urn:microsoft.com/office/officeart/2005/8/layout/venn1"/>
    <dgm:cxn modelId="{E7648724-20C7-4C13-9753-08B4D6B137A2}" type="presParOf" srcId="{03255A98-55E7-488D-ACF1-47377998FAE4}" destId="{C0074615-1F77-4F81-9429-E88045666DD2}" srcOrd="3" destOrd="0" presId="urn:microsoft.com/office/officeart/2005/8/layout/venn1"/>
    <dgm:cxn modelId="{F483D564-BA66-484D-B294-E2E5787E02EF}" type="presParOf" srcId="{03255A98-55E7-488D-ACF1-47377998FAE4}" destId="{FA88F0C6-64DE-4ACB-BD07-0E519A59A25F}" srcOrd="4" destOrd="0" presId="urn:microsoft.com/office/officeart/2005/8/layout/venn1"/>
    <dgm:cxn modelId="{684F6FB9-7FB9-40B5-A918-854F0342BF60}" type="presParOf" srcId="{03255A98-55E7-488D-ACF1-47377998FAE4}" destId="{0727E555-FB4B-40E4-A26C-96017ABC3E4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FCF30D-B20C-43D8-9164-5CB182E8959F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AU"/>
        </a:p>
      </dgm:t>
    </dgm:pt>
    <dgm:pt modelId="{3498858C-644B-403B-B664-FE66F2D04FA2}">
      <dgm:prSet phldrT="[Text]" custT="1"/>
      <dgm:spPr/>
      <dgm:t>
        <a:bodyPr/>
        <a:lstStyle/>
        <a:p>
          <a:r>
            <a:rPr lang="en-AU" sz="2200" dirty="0"/>
            <a:t>Information Gathering </a:t>
          </a:r>
          <a:r>
            <a:rPr lang="en-AU" sz="1200" dirty="0"/>
            <a:t>(Reconnaissance) </a:t>
          </a:r>
        </a:p>
      </dgm:t>
    </dgm:pt>
    <dgm:pt modelId="{DE403C30-F8F5-4166-AC7A-A2C1AD70C113}" type="parTrans" cxnId="{D08C4C71-1BAA-48BD-8D3F-5C235326EDB1}">
      <dgm:prSet/>
      <dgm:spPr/>
      <dgm:t>
        <a:bodyPr/>
        <a:lstStyle/>
        <a:p>
          <a:endParaRPr lang="en-AU"/>
        </a:p>
      </dgm:t>
    </dgm:pt>
    <dgm:pt modelId="{9EBFF25E-AF39-4A48-A677-E326BC3EBC6A}" type="sibTrans" cxnId="{D08C4C71-1BAA-48BD-8D3F-5C235326EDB1}">
      <dgm:prSet/>
      <dgm:spPr/>
      <dgm:t>
        <a:bodyPr/>
        <a:lstStyle/>
        <a:p>
          <a:endParaRPr lang="en-AU"/>
        </a:p>
      </dgm:t>
    </dgm:pt>
    <dgm:pt modelId="{C2944C89-234B-4E28-8C1F-58EF90CCFE3E}">
      <dgm:prSet phldrT="[Text]" custT="1"/>
      <dgm:spPr/>
      <dgm:t>
        <a:bodyPr/>
        <a:lstStyle/>
        <a:p>
          <a:r>
            <a:rPr lang="en-AU" sz="2100" dirty="0"/>
            <a:t>Environment </a:t>
          </a:r>
          <a:r>
            <a:rPr lang="en-AU" sz="2200" dirty="0"/>
            <a:t>Setup</a:t>
          </a:r>
        </a:p>
      </dgm:t>
    </dgm:pt>
    <dgm:pt modelId="{49CB1016-83A6-47E3-8492-003B9A68719E}" type="parTrans" cxnId="{F10F9EFC-E588-420A-BF35-F8666070E93F}">
      <dgm:prSet/>
      <dgm:spPr/>
      <dgm:t>
        <a:bodyPr/>
        <a:lstStyle/>
        <a:p>
          <a:endParaRPr lang="en-AU"/>
        </a:p>
      </dgm:t>
    </dgm:pt>
    <dgm:pt modelId="{236371BA-ED47-4B72-B655-AB9EE4BADCC1}" type="sibTrans" cxnId="{F10F9EFC-E588-420A-BF35-F8666070E93F}">
      <dgm:prSet/>
      <dgm:spPr/>
      <dgm:t>
        <a:bodyPr/>
        <a:lstStyle/>
        <a:p>
          <a:endParaRPr lang="en-AU"/>
        </a:p>
      </dgm:t>
    </dgm:pt>
    <dgm:pt modelId="{5CBCBD5E-1CE3-4979-9BFB-0D188EC7DAAB}">
      <dgm:prSet phldrT="[Text]"/>
      <dgm:spPr/>
      <dgm:t>
        <a:bodyPr/>
        <a:lstStyle/>
        <a:p>
          <a:r>
            <a:rPr lang="en-AU" dirty="0"/>
            <a:t>Reverse Engineering</a:t>
          </a:r>
        </a:p>
      </dgm:t>
    </dgm:pt>
    <dgm:pt modelId="{97BAE62B-CB0D-449E-975D-0367A8BF2CC1}" type="parTrans" cxnId="{268C2E2A-D15B-48C9-BEC4-A0FDDEECB72F}">
      <dgm:prSet/>
      <dgm:spPr/>
      <dgm:t>
        <a:bodyPr/>
        <a:lstStyle/>
        <a:p>
          <a:endParaRPr lang="en-AU"/>
        </a:p>
      </dgm:t>
    </dgm:pt>
    <dgm:pt modelId="{73ABD8B2-8759-496B-9D80-167732D96E40}" type="sibTrans" cxnId="{268C2E2A-D15B-48C9-BEC4-A0FDDEECB72F}">
      <dgm:prSet/>
      <dgm:spPr/>
      <dgm:t>
        <a:bodyPr/>
        <a:lstStyle/>
        <a:p>
          <a:endParaRPr lang="en-AU"/>
        </a:p>
      </dgm:t>
    </dgm:pt>
    <dgm:pt modelId="{510F53B8-4BA5-4CE6-8E6E-803065595248}">
      <dgm:prSet phldrT="[Text]"/>
      <dgm:spPr/>
      <dgm:t>
        <a:bodyPr/>
        <a:lstStyle/>
        <a:p>
          <a:r>
            <a:rPr lang="en-AU" dirty="0"/>
            <a:t>Attack Simulation</a:t>
          </a:r>
        </a:p>
      </dgm:t>
    </dgm:pt>
    <dgm:pt modelId="{DF65C5A7-D222-4E9E-981F-1603CE45DEB5}" type="parTrans" cxnId="{62E7C776-0185-4DF3-9C2D-FF86A30DCAB9}">
      <dgm:prSet/>
      <dgm:spPr/>
      <dgm:t>
        <a:bodyPr/>
        <a:lstStyle/>
        <a:p>
          <a:endParaRPr lang="en-AU"/>
        </a:p>
      </dgm:t>
    </dgm:pt>
    <dgm:pt modelId="{5564F33E-F3B1-480A-8F0E-2E57C9AE3354}" type="sibTrans" cxnId="{62E7C776-0185-4DF3-9C2D-FF86A30DCAB9}">
      <dgm:prSet/>
      <dgm:spPr/>
      <dgm:t>
        <a:bodyPr/>
        <a:lstStyle/>
        <a:p>
          <a:endParaRPr lang="en-AU"/>
        </a:p>
      </dgm:t>
    </dgm:pt>
    <dgm:pt modelId="{05B3FD45-BCB5-4A4B-B67E-7B11CB324EBD}" type="pres">
      <dgm:prSet presAssocID="{A6FCF30D-B20C-43D8-9164-5CB182E8959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AEE9EECA-B1DE-4FA1-8EC5-09442D88CF74}" type="pres">
      <dgm:prSet presAssocID="{A6FCF30D-B20C-43D8-9164-5CB182E8959F}" presName="children" presStyleCnt="0"/>
      <dgm:spPr/>
    </dgm:pt>
    <dgm:pt modelId="{B6456ED8-01B2-42CF-B436-7B3591B237C8}" type="pres">
      <dgm:prSet presAssocID="{A6FCF30D-B20C-43D8-9164-5CB182E8959F}" presName="childPlaceholder" presStyleCnt="0"/>
      <dgm:spPr/>
    </dgm:pt>
    <dgm:pt modelId="{7CB2834B-51E1-452A-87CC-1C03A5C422B5}" type="pres">
      <dgm:prSet presAssocID="{A6FCF30D-B20C-43D8-9164-5CB182E8959F}" presName="circle" presStyleCnt="0"/>
      <dgm:spPr/>
    </dgm:pt>
    <dgm:pt modelId="{370F6683-F894-40DD-9172-93888A99BEBD}" type="pres">
      <dgm:prSet presAssocID="{A6FCF30D-B20C-43D8-9164-5CB182E8959F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EFA2AD9E-E0CB-4702-81BF-AE1090FA58B8}" type="pres">
      <dgm:prSet presAssocID="{A6FCF30D-B20C-43D8-9164-5CB182E8959F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DBF6579C-9AB2-4B27-BAB6-E8CC2598827C}" type="pres">
      <dgm:prSet presAssocID="{A6FCF30D-B20C-43D8-9164-5CB182E8959F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B2166CD-DB3B-4F2F-A5A0-16ABCE337A75}" type="pres">
      <dgm:prSet presAssocID="{A6FCF30D-B20C-43D8-9164-5CB182E8959F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B7DA092-72FA-4097-B328-C747AF7B4200}" type="pres">
      <dgm:prSet presAssocID="{A6FCF30D-B20C-43D8-9164-5CB182E8959F}" presName="quadrantPlaceholder" presStyleCnt="0"/>
      <dgm:spPr/>
    </dgm:pt>
    <dgm:pt modelId="{164FE264-7CCF-4E2A-B335-7D2E7CBC6EE7}" type="pres">
      <dgm:prSet presAssocID="{A6FCF30D-B20C-43D8-9164-5CB182E8959F}" presName="center1" presStyleLbl="fgShp" presStyleIdx="0" presStyleCnt="2"/>
      <dgm:spPr/>
    </dgm:pt>
    <dgm:pt modelId="{3FC17D53-F40F-48DE-979A-15B9AB7C5767}" type="pres">
      <dgm:prSet presAssocID="{A6FCF30D-B20C-43D8-9164-5CB182E8959F}" presName="center2" presStyleLbl="fgShp" presStyleIdx="1" presStyleCnt="2"/>
      <dgm:spPr/>
    </dgm:pt>
  </dgm:ptLst>
  <dgm:cxnLst>
    <dgm:cxn modelId="{5CFB9A15-5AAF-4FE4-9FD7-3F0F543144D6}" type="presOf" srcId="{510F53B8-4BA5-4CE6-8E6E-803065595248}" destId="{5B2166CD-DB3B-4F2F-A5A0-16ABCE337A75}" srcOrd="0" destOrd="0" presId="urn:microsoft.com/office/officeart/2005/8/layout/cycle4"/>
    <dgm:cxn modelId="{268C2E2A-D15B-48C9-BEC4-A0FDDEECB72F}" srcId="{A6FCF30D-B20C-43D8-9164-5CB182E8959F}" destId="{5CBCBD5E-1CE3-4979-9BFB-0D188EC7DAAB}" srcOrd="2" destOrd="0" parTransId="{97BAE62B-CB0D-449E-975D-0367A8BF2CC1}" sibTransId="{73ABD8B2-8759-496B-9D80-167732D96E40}"/>
    <dgm:cxn modelId="{D08C4C71-1BAA-48BD-8D3F-5C235326EDB1}" srcId="{A6FCF30D-B20C-43D8-9164-5CB182E8959F}" destId="{3498858C-644B-403B-B664-FE66F2D04FA2}" srcOrd="0" destOrd="0" parTransId="{DE403C30-F8F5-4166-AC7A-A2C1AD70C113}" sibTransId="{9EBFF25E-AF39-4A48-A677-E326BC3EBC6A}"/>
    <dgm:cxn modelId="{62E7C776-0185-4DF3-9C2D-FF86A30DCAB9}" srcId="{A6FCF30D-B20C-43D8-9164-5CB182E8959F}" destId="{510F53B8-4BA5-4CE6-8E6E-803065595248}" srcOrd="3" destOrd="0" parTransId="{DF65C5A7-D222-4E9E-981F-1603CE45DEB5}" sibTransId="{5564F33E-F3B1-480A-8F0E-2E57C9AE3354}"/>
    <dgm:cxn modelId="{FEA51E78-B053-4048-875E-44D8BBF312B1}" type="presOf" srcId="{A6FCF30D-B20C-43D8-9164-5CB182E8959F}" destId="{05B3FD45-BCB5-4A4B-B67E-7B11CB324EBD}" srcOrd="0" destOrd="0" presId="urn:microsoft.com/office/officeart/2005/8/layout/cycle4"/>
    <dgm:cxn modelId="{F6403178-E2F6-4D58-B944-AFA6F3FAEC84}" type="presOf" srcId="{3498858C-644B-403B-B664-FE66F2D04FA2}" destId="{370F6683-F894-40DD-9172-93888A99BEBD}" srcOrd="0" destOrd="0" presId="urn:microsoft.com/office/officeart/2005/8/layout/cycle4"/>
    <dgm:cxn modelId="{9D9DBCAA-747E-4E4E-99D9-8E45F17FF69A}" type="presOf" srcId="{C2944C89-234B-4E28-8C1F-58EF90CCFE3E}" destId="{EFA2AD9E-E0CB-4702-81BF-AE1090FA58B8}" srcOrd="0" destOrd="0" presId="urn:microsoft.com/office/officeart/2005/8/layout/cycle4"/>
    <dgm:cxn modelId="{F10F9EFC-E588-420A-BF35-F8666070E93F}" srcId="{A6FCF30D-B20C-43D8-9164-5CB182E8959F}" destId="{C2944C89-234B-4E28-8C1F-58EF90CCFE3E}" srcOrd="1" destOrd="0" parTransId="{49CB1016-83A6-47E3-8492-003B9A68719E}" sibTransId="{236371BA-ED47-4B72-B655-AB9EE4BADCC1}"/>
    <dgm:cxn modelId="{1674B9FD-4360-46B9-911B-279761C6855F}" type="presOf" srcId="{5CBCBD5E-1CE3-4979-9BFB-0D188EC7DAAB}" destId="{DBF6579C-9AB2-4B27-BAB6-E8CC2598827C}" srcOrd="0" destOrd="0" presId="urn:microsoft.com/office/officeart/2005/8/layout/cycle4"/>
    <dgm:cxn modelId="{8BD751F0-283D-47F3-839A-EBB76C299BD9}" type="presParOf" srcId="{05B3FD45-BCB5-4A4B-B67E-7B11CB324EBD}" destId="{AEE9EECA-B1DE-4FA1-8EC5-09442D88CF74}" srcOrd="0" destOrd="0" presId="urn:microsoft.com/office/officeart/2005/8/layout/cycle4"/>
    <dgm:cxn modelId="{41F5310C-BE51-41E4-9DEA-DBC92E1A6714}" type="presParOf" srcId="{AEE9EECA-B1DE-4FA1-8EC5-09442D88CF74}" destId="{B6456ED8-01B2-42CF-B436-7B3591B237C8}" srcOrd="0" destOrd="0" presId="urn:microsoft.com/office/officeart/2005/8/layout/cycle4"/>
    <dgm:cxn modelId="{89660C05-C971-4575-882B-3C94EE43AA39}" type="presParOf" srcId="{05B3FD45-BCB5-4A4B-B67E-7B11CB324EBD}" destId="{7CB2834B-51E1-452A-87CC-1C03A5C422B5}" srcOrd="1" destOrd="0" presId="urn:microsoft.com/office/officeart/2005/8/layout/cycle4"/>
    <dgm:cxn modelId="{612E5F6F-88E9-4D04-83B5-1CE43BE9D32B}" type="presParOf" srcId="{7CB2834B-51E1-452A-87CC-1C03A5C422B5}" destId="{370F6683-F894-40DD-9172-93888A99BEBD}" srcOrd="0" destOrd="0" presId="urn:microsoft.com/office/officeart/2005/8/layout/cycle4"/>
    <dgm:cxn modelId="{51678AC9-C926-403E-BCB7-AFC8E39AB2B2}" type="presParOf" srcId="{7CB2834B-51E1-452A-87CC-1C03A5C422B5}" destId="{EFA2AD9E-E0CB-4702-81BF-AE1090FA58B8}" srcOrd="1" destOrd="0" presId="urn:microsoft.com/office/officeart/2005/8/layout/cycle4"/>
    <dgm:cxn modelId="{9231CA13-EB40-4832-A965-5819D671976A}" type="presParOf" srcId="{7CB2834B-51E1-452A-87CC-1C03A5C422B5}" destId="{DBF6579C-9AB2-4B27-BAB6-E8CC2598827C}" srcOrd="2" destOrd="0" presId="urn:microsoft.com/office/officeart/2005/8/layout/cycle4"/>
    <dgm:cxn modelId="{A8AD8FC8-FCB2-42C3-84DD-532356E9BBC2}" type="presParOf" srcId="{7CB2834B-51E1-452A-87CC-1C03A5C422B5}" destId="{5B2166CD-DB3B-4F2F-A5A0-16ABCE337A75}" srcOrd="3" destOrd="0" presId="urn:microsoft.com/office/officeart/2005/8/layout/cycle4"/>
    <dgm:cxn modelId="{3B9D8595-928C-47D0-923B-936C501421B6}" type="presParOf" srcId="{7CB2834B-51E1-452A-87CC-1C03A5C422B5}" destId="{AB7DA092-72FA-4097-B328-C747AF7B4200}" srcOrd="4" destOrd="0" presId="urn:microsoft.com/office/officeart/2005/8/layout/cycle4"/>
    <dgm:cxn modelId="{46F9CA7E-E455-4420-816D-CA1E4E537A2F}" type="presParOf" srcId="{05B3FD45-BCB5-4A4B-B67E-7B11CB324EBD}" destId="{164FE264-7CCF-4E2A-B335-7D2E7CBC6EE7}" srcOrd="2" destOrd="0" presId="urn:microsoft.com/office/officeart/2005/8/layout/cycle4"/>
    <dgm:cxn modelId="{1E894D29-64BC-438D-9B7B-5E6C52F3D849}" type="presParOf" srcId="{05B3FD45-BCB5-4A4B-B67E-7B11CB324EBD}" destId="{3FC17D53-F40F-48DE-979A-15B9AB7C5767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11653E-0E1E-4E2A-886A-560DD4412D06}">
      <dsp:nvSpPr>
        <dsp:cNvPr id="0" name=""/>
        <dsp:cNvSpPr/>
      </dsp:nvSpPr>
      <dsp:spPr>
        <a:xfrm>
          <a:off x="2305628" y="1328189"/>
          <a:ext cx="2585719" cy="2585719"/>
        </a:xfrm>
        <a:prstGeom prst="ellipse">
          <a:avLst/>
        </a:prstGeom>
        <a:solidFill>
          <a:schemeClr val="accent2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6500" kern="1200" dirty="0"/>
            <a:t> </a:t>
          </a:r>
        </a:p>
      </dsp:txBody>
      <dsp:txXfrm>
        <a:off x="2650391" y="1780690"/>
        <a:ext cx="1896194" cy="1163573"/>
      </dsp:txXfrm>
    </dsp:sp>
    <dsp:sp modelId="{95275004-8705-4ADE-AF56-4CBF47DB8966}">
      <dsp:nvSpPr>
        <dsp:cNvPr id="0" name=""/>
        <dsp:cNvSpPr/>
      </dsp:nvSpPr>
      <dsp:spPr>
        <a:xfrm>
          <a:off x="3018339" y="8"/>
          <a:ext cx="2585719" cy="2585719"/>
        </a:xfrm>
        <a:prstGeom prst="ellipse">
          <a:avLst/>
        </a:prstGeom>
        <a:solidFill>
          <a:schemeClr val="accent2">
            <a:lumMod val="7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6500" kern="1200" dirty="0"/>
        </a:p>
      </dsp:txBody>
      <dsp:txXfrm>
        <a:off x="3809138" y="667986"/>
        <a:ext cx="1551431" cy="1422145"/>
      </dsp:txXfrm>
    </dsp:sp>
    <dsp:sp modelId="{FA88F0C6-64DE-4ACB-BD07-0E519A59A25F}">
      <dsp:nvSpPr>
        <dsp:cNvPr id="0" name=""/>
        <dsp:cNvSpPr/>
      </dsp:nvSpPr>
      <dsp:spPr>
        <a:xfrm>
          <a:off x="1516251" y="0"/>
          <a:ext cx="2585719" cy="2585719"/>
        </a:xfrm>
        <a:prstGeom prst="ellipse">
          <a:avLst/>
        </a:prstGeom>
        <a:solidFill>
          <a:srgbClr val="92D050">
            <a:alpha val="50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6500" kern="1200" dirty="0"/>
        </a:p>
      </dsp:txBody>
      <dsp:txXfrm>
        <a:off x="1759740" y="667977"/>
        <a:ext cx="1551431" cy="1422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F6683-F894-40DD-9172-93888A99BEBD}">
      <dsp:nvSpPr>
        <dsp:cNvPr id="0" name=""/>
        <dsp:cNvSpPr/>
      </dsp:nvSpPr>
      <dsp:spPr>
        <a:xfrm>
          <a:off x="1293332" y="328857"/>
          <a:ext cx="2498161" cy="249816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200" kern="1200" dirty="0"/>
            <a:t>Information Gathering </a:t>
          </a:r>
          <a:r>
            <a:rPr lang="en-AU" sz="1200" kern="1200" dirty="0"/>
            <a:t>(Reconnaissance) </a:t>
          </a:r>
        </a:p>
      </dsp:txBody>
      <dsp:txXfrm>
        <a:off x="2025026" y="1060551"/>
        <a:ext cx="1766467" cy="1766467"/>
      </dsp:txXfrm>
    </dsp:sp>
    <dsp:sp modelId="{EFA2AD9E-E0CB-4702-81BF-AE1090FA58B8}">
      <dsp:nvSpPr>
        <dsp:cNvPr id="0" name=""/>
        <dsp:cNvSpPr/>
      </dsp:nvSpPr>
      <dsp:spPr>
        <a:xfrm rot="5400000">
          <a:off x="3906882" y="328857"/>
          <a:ext cx="2498161" cy="249816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/>
            <a:t>Environment </a:t>
          </a:r>
          <a:r>
            <a:rPr lang="en-AU" sz="2200" kern="1200" dirty="0"/>
            <a:t>Setup</a:t>
          </a:r>
        </a:p>
      </dsp:txBody>
      <dsp:txXfrm rot="-5400000">
        <a:off x="3906882" y="1060551"/>
        <a:ext cx="1766467" cy="1766467"/>
      </dsp:txXfrm>
    </dsp:sp>
    <dsp:sp modelId="{DBF6579C-9AB2-4B27-BAB6-E8CC2598827C}">
      <dsp:nvSpPr>
        <dsp:cNvPr id="0" name=""/>
        <dsp:cNvSpPr/>
      </dsp:nvSpPr>
      <dsp:spPr>
        <a:xfrm rot="10800000">
          <a:off x="3906882" y="2942407"/>
          <a:ext cx="2498161" cy="249816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Reverse Engineering</a:t>
          </a:r>
        </a:p>
      </dsp:txBody>
      <dsp:txXfrm rot="10800000">
        <a:off x="3906882" y="2942407"/>
        <a:ext cx="1766467" cy="1766467"/>
      </dsp:txXfrm>
    </dsp:sp>
    <dsp:sp modelId="{5B2166CD-DB3B-4F2F-A5A0-16ABCE337A75}">
      <dsp:nvSpPr>
        <dsp:cNvPr id="0" name=""/>
        <dsp:cNvSpPr/>
      </dsp:nvSpPr>
      <dsp:spPr>
        <a:xfrm rot="16200000">
          <a:off x="1293332" y="2942407"/>
          <a:ext cx="2498161" cy="2498161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300" kern="1200" dirty="0"/>
            <a:t>Attack Simulation</a:t>
          </a:r>
        </a:p>
      </dsp:txBody>
      <dsp:txXfrm rot="5400000">
        <a:off x="2025026" y="2942407"/>
        <a:ext cx="1766467" cy="1766467"/>
      </dsp:txXfrm>
    </dsp:sp>
    <dsp:sp modelId="{164FE264-7CCF-4E2A-B335-7D2E7CBC6EE7}">
      <dsp:nvSpPr>
        <dsp:cNvPr id="0" name=""/>
        <dsp:cNvSpPr/>
      </dsp:nvSpPr>
      <dsp:spPr>
        <a:xfrm>
          <a:off x="3417923" y="2365465"/>
          <a:ext cx="862529" cy="75002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17D53-F40F-48DE-979A-15B9AB7C5767}">
      <dsp:nvSpPr>
        <dsp:cNvPr id="0" name=""/>
        <dsp:cNvSpPr/>
      </dsp:nvSpPr>
      <dsp:spPr>
        <a:xfrm rot="10800000">
          <a:off x="3417923" y="2653936"/>
          <a:ext cx="862529" cy="750025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C957F14-E657-47A2-B2FB-AA956D3596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E68BCC-B7F6-4293-B21E-96D78CAD42C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3A538-C83A-419D-B22E-6ACDE0A562E4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E502F-8BE1-4DAF-858F-B653C36072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CD19BB-C5AC-4BA4-BD1D-D9A6C0D6102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D04C60-0E7C-441D-9DC2-CDBEBCA059E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3557125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1C026A-37CB-459E-897A-5042343C6F8D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834C9-8113-42ED-912D-6F64AEB04D9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0707150"/>
      </p:ext>
    </p:extLst>
  </p:cSld>
  <p:clrMap bg1="lt1" tx1="dk1" bg2="lt2" tx2="dk2" accent1="accent1" accent2="accent2" accent3="accent3" accent4="accent4" accent5="accent5" accent6="accent6" hlink="hlink" folHlink="folHlink"/>
  <p:hf sldNum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3614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5BC10-8885-448A-9C2C-326C9A496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B1C088-AF11-4B94-85D5-591B5B3CDA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14B566-124B-4AE4-8F6E-C3F747E52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36D97-C2B8-4421-8A2E-E66BE1DBF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9E127-3949-4973-BC8F-9200918D7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75315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ADF84-463E-4AB2-9D8C-C243949C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59E6A-B402-4751-A110-4302187FF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B2D08-301B-458E-BE4A-5B4CA2372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E1C33-62A0-47B8-8205-24C437DAE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0BD52-CA9D-44D2-95BD-7211F084C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8113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DDF03F-7768-4BAD-9420-86D3B59A5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0F8B2-6D03-4FBB-8731-155C07E4B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A1D71-B500-431C-AA48-1D92A4CB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CCDF6-235D-4981-9A62-C9F48BA6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1C069-06FD-467D-80A0-88F4E8EF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002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3D76E-D782-4B04-A1B5-33B1030E3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D7B5D1-7DFB-4E2A-8427-3DA37B8CF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B9FA1-4F90-438D-B50C-CE40EC7F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12577-C257-4611-9C38-581E9C65A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9FEAE-B68C-489A-8671-81A00DC1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19544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E6D4D-A517-4BEA-8F8B-06BD13509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C0607-AF93-4FDE-9623-3F201453F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7098C-9EA5-4BC3-8AB7-730B14686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4C002-3BAF-47D0-9509-0EE98C0B8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F2D35-595A-4DC9-8751-EB7815B0B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4216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F040-CAD2-4D90-8DE3-48A6066EE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AC1C8-5A41-438B-9F85-7C3785BE3B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7D151-8027-4307-A8E0-886C4C292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3AA8B1-9B59-4D06-A61E-E9915385C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1AEC8A-3268-4E30-96F6-871F00B19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72D55-25C3-4E6C-84DB-1FE5437B5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4657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FBDD-0889-4F56-9970-D12A917CD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FE1B0-8ADD-4B9F-A2A4-E34C11306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8DE23-D5B9-4169-ADAC-4E4C2463B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6E49F-89B4-4D75-BA0C-48D9B9224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41F71E-694D-422C-A4F2-5233E52930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34CDAD-4339-4A83-801C-51F98B77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E0B5AF-8E27-446C-95BD-FB8FA0FF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D22043-F589-4A1F-B94F-532A61F68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0678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B9ACC-1F59-4380-A2EA-44F7498F6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CAEC8B-83D8-4273-8BFC-BB576C764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00118C-8479-4D39-814B-9429ACE01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B9F1FA-E391-4B3D-87A1-F6411143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0839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15E838-06AF-47AE-9DF7-2191AA4BB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2539D-58B9-4D2C-881B-E575326D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E624A-3CFD-4BC0-BB52-FA66C4639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6809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A8FB8-9D92-476A-94F8-010E6FE72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1D50-44B5-42AB-B4EE-52992E7FB7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8941E-2D8B-4C5C-BBF0-1233C484A8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0144BD-B68B-4204-BD0F-A13AA1920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104A8-CBC9-480D-A55D-3FFCCC3AA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EEAC9-ED5B-4C20-A230-BF0A3A21F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31624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3D6B9-7B88-44E5-9FEF-4CC6697D4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6BE7DD-A097-42C9-8000-F19E1FE001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734F16-7456-4FF9-8518-23943CEDF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6077A-186F-480B-B77C-12047DE16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8799A-6238-4A61-A788-8DD2A65DD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5FEB31-1C4D-4B92-9679-701F569D0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7121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1F6EBC-BA93-4B89-8857-2D65237E6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AA9F0-DCB3-41CF-BC48-5A712B4109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6FB50-9A27-4162-BED3-B41E43D8E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0FC2C-9DB0-4BE7-B60D-AC9E71D4755F}" type="datetimeFigureOut">
              <a:rPr lang="en-AU" smtClean="0"/>
              <a:t>15/02/2022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D6807-0ACF-4B67-BDFF-E913759FD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B2FB3D-B4FC-4F4B-921D-72680E0F9B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3664-EF2B-424E-806F-21FB53FF4F6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33195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18" Type="http://schemas.openxmlformats.org/officeDocument/2006/relationships/image" Target="../media/image68.png"/><Relationship Id="rId3" Type="http://schemas.openxmlformats.org/officeDocument/2006/relationships/image" Target="../media/image3.svg"/><Relationship Id="rId21" Type="http://schemas.openxmlformats.org/officeDocument/2006/relationships/image" Target="../media/image71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17" Type="http://schemas.openxmlformats.org/officeDocument/2006/relationships/image" Target="../media/image67.svg"/><Relationship Id="rId2" Type="http://schemas.openxmlformats.org/officeDocument/2006/relationships/image" Target="../media/image2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svg"/><Relationship Id="rId23" Type="http://schemas.openxmlformats.org/officeDocument/2006/relationships/image" Target="../media/image73.svg"/><Relationship Id="rId10" Type="http://schemas.openxmlformats.org/officeDocument/2006/relationships/image" Target="../media/image60.png"/><Relationship Id="rId19" Type="http://schemas.openxmlformats.org/officeDocument/2006/relationships/image" Target="../media/image69.sv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svg"/><Relationship Id="rId9" Type="http://schemas.microsoft.com/office/2007/relationships/diagramDrawing" Target="../diagrams/drawing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70.png"/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5" Type="http://schemas.openxmlformats.org/officeDocument/2006/relationships/image" Target="../media/image92.png"/><Relationship Id="rId10" Type="http://schemas.openxmlformats.org/officeDocument/2006/relationships/image" Target="../media/image89.svg"/><Relationship Id="rId4" Type="http://schemas.openxmlformats.org/officeDocument/2006/relationships/image" Target="../media/image3.svg"/><Relationship Id="rId9" Type="http://schemas.openxmlformats.org/officeDocument/2006/relationships/image" Target="../media/image88.png"/><Relationship Id="rId14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jpeg"/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3.sv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3.svg"/><Relationship Id="rId7" Type="http://schemas.openxmlformats.org/officeDocument/2006/relationships/image" Target="../media/image9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11" Type="http://schemas.openxmlformats.org/officeDocument/2006/relationships/image" Target="../media/image101.svg"/><Relationship Id="rId5" Type="http://schemas.openxmlformats.org/officeDocument/2006/relationships/image" Target="../media/image95.sv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9.svg"/><Relationship Id="rId3" Type="http://schemas.openxmlformats.org/officeDocument/2006/relationships/image" Target="../media/image3.svg"/><Relationship Id="rId7" Type="http://schemas.openxmlformats.org/officeDocument/2006/relationships/image" Target="../media/image105.svg"/><Relationship Id="rId12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7.svg"/><Relationship Id="rId5" Type="http://schemas.openxmlformats.org/officeDocument/2006/relationships/image" Target="../media/image103.svg"/><Relationship Id="rId10" Type="http://schemas.openxmlformats.org/officeDocument/2006/relationships/image" Target="../media/image106.png"/><Relationship Id="rId4" Type="http://schemas.openxmlformats.org/officeDocument/2006/relationships/image" Target="../media/image102.png"/><Relationship Id="rId9" Type="http://schemas.openxmlformats.org/officeDocument/2006/relationships/image" Target="../media/image99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.svg"/><Relationship Id="rId7" Type="http://schemas.openxmlformats.org/officeDocument/2006/relationships/image" Target="../media/image11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svg"/><Relationship Id="rId5" Type="http://schemas.openxmlformats.org/officeDocument/2006/relationships/image" Target="../media/image111.sv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svg"/><Relationship Id="rId4" Type="http://schemas.openxmlformats.org/officeDocument/2006/relationships/image" Target="../media/image118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26" Type="http://schemas.openxmlformats.org/officeDocument/2006/relationships/image" Target="../media/image33.svg"/><Relationship Id="rId3" Type="http://schemas.openxmlformats.org/officeDocument/2006/relationships/image" Target="../media/image3.svg"/><Relationship Id="rId21" Type="http://schemas.openxmlformats.org/officeDocument/2006/relationships/image" Target="../media/image28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2.png"/><Relationship Id="rId16" Type="http://schemas.openxmlformats.org/officeDocument/2006/relationships/image" Target="../media/image23.svg"/><Relationship Id="rId20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8.png"/><Relationship Id="rId24" Type="http://schemas.openxmlformats.org/officeDocument/2006/relationships/image" Target="../media/image31.svg"/><Relationship Id="rId5" Type="http://schemas.openxmlformats.org/officeDocument/2006/relationships/diagramLayout" Target="../diagrams/layout1.xml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svg"/><Relationship Id="rId19" Type="http://schemas.openxmlformats.org/officeDocument/2006/relationships/image" Target="../media/image26.png"/><Relationship Id="rId4" Type="http://schemas.openxmlformats.org/officeDocument/2006/relationships/diagramData" Target="../diagrams/data1.xml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3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image" Target="../media/image49.png"/><Relationship Id="rId3" Type="http://schemas.openxmlformats.org/officeDocument/2006/relationships/image" Target="../media/image3.sv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svg"/><Relationship Id="rId10" Type="http://schemas.openxmlformats.org/officeDocument/2006/relationships/image" Target="../media/image46.sv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C95D-CDCA-4FE3-A23F-6E372CCA5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0656" y="2789787"/>
            <a:ext cx="9295784" cy="833581"/>
          </a:xfrm>
        </p:spPr>
        <p:txBody>
          <a:bodyPr>
            <a:noAutofit/>
          </a:bodyPr>
          <a:lstStyle/>
          <a:p>
            <a:r>
              <a:rPr lang="en-AU" sz="4800" b="1" dirty="0">
                <a:solidFill>
                  <a:schemeClr val="bg1"/>
                </a:solidFill>
              </a:rPr>
              <a:t>Cyber Security – </a:t>
            </a:r>
            <a:br>
              <a:rPr lang="en-AU" sz="4800" b="1" dirty="0">
                <a:solidFill>
                  <a:schemeClr val="bg1"/>
                </a:solidFill>
              </a:rPr>
            </a:br>
            <a:r>
              <a:rPr lang="en-AU" sz="4800" b="1" dirty="0">
                <a:solidFill>
                  <a:schemeClr val="bg1"/>
                </a:solidFill>
              </a:rPr>
              <a:t>OT/IoT/IIoT/ ICS/Critical Infrastructure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1CBF9D-0BBB-468F-B136-F267E0195248}"/>
              </a:ext>
            </a:extLst>
          </p:cNvPr>
          <p:cNvSpPr txBox="1">
            <a:spLocks/>
          </p:cNvSpPr>
          <p:nvPr/>
        </p:nvSpPr>
        <p:spPr>
          <a:xfrm>
            <a:off x="4506807" y="4039488"/>
            <a:ext cx="3178386" cy="8335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b="1" dirty="0">
                <a:solidFill>
                  <a:schemeClr val="bg1"/>
                </a:solidFill>
              </a:rPr>
              <a:t>Sanam Makadia</a:t>
            </a:r>
            <a:endParaRPr lang="en-AU" sz="3600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Closed lock">
                <a:extLst>
                  <a:ext uri="{FF2B5EF4-FFF2-40B4-BE49-F238E27FC236}">
                    <a16:creationId xmlns:a16="http://schemas.microsoft.com/office/drawing/2014/main" id="{C68DE2C7-C8BD-488E-87FE-F2D9056C48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9822584"/>
                  </p:ext>
                </p:extLst>
              </p:nvPr>
            </p:nvGraphicFramePr>
            <p:xfrm>
              <a:off x="265052" y="1127372"/>
              <a:ext cx="1465604" cy="300734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465604" cy="3007345"/>
                    </a:xfrm>
                    <a:prstGeom prst="rect">
                      <a:avLst/>
                    </a:prstGeom>
                  </am3d:spPr>
                  <am3d:camera>
                    <am3d:pos x="0" y="0" z="5601193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25389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30147" ay="2803016" az="9136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1215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Closed lock">
                <a:extLst>
                  <a:ext uri="{FF2B5EF4-FFF2-40B4-BE49-F238E27FC236}">
                    <a16:creationId xmlns:a16="http://schemas.microsoft.com/office/drawing/2014/main" id="{C68DE2C7-C8BD-488E-87FE-F2D9056C48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052" y="1127372"/>
                <a:ext cx="1465604" cy="3007345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Graphic 5" descr="A grid with small circles">
            <a:extLst>
              <a:ext uri="{FF2B5EF4-FFF2-40B4-BE49-F238E27FC236}">
                <a16:creationId xmlns:a16="http://schemas.microsoft.com/office/drawing/2014/main" id="{6F9231F3-9183-494A-80F7-FB77DAA4C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10045" y="-742784"/>
            <a:ext cx="4244820" cy="42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4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6C3B777-3AEA-4071-90B8-F9D6872D8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Freely Available Tools</a:t>
            </a:r>
          </a:p>
        </p:txBody>
      </p:sp>
      <p:pic>
        <p:nvPicPr>
          <p:cNvPr id="7" name="Graphic 6" descr="A grid with small circles">
            <a:extLst>
              <a:ext uri="{FF2B5EF4-FFF2-40B4-BE49-F238E27FC236}">
                <a16:creationId xmlns:a16="http://schemas.microsoft.com/office/drawing/2014/main" id="{F915880E-41F8-4A16-AEA9-B7A2F7F15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pic>
        <p:nvPicPr>
          <p:cNvPr id="1026" name="Picture 2" descr="Remove your device on Shodan">
            <a:extLst>
              <a:ext uri="{FF2B5EF4-FFF2-40B4-BE49-F238E27FC236}">
                <a16:creationId xmlns:a16="http://schemas.microsoft.com/office/drawing/2014/main" id="{D97FB7A5-5A5B-4D86-8243-E03CD66DA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62" y="1736577"/>
            <a:ext cx="6132576" cy="15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4A09B3-2B31-4733-A8AA-DE3CB1EAAC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68510">
            <a:off x="5582070" y="3708674"/>
            <a:ext cx="6256211" cy="2016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1593B0-69FD-4B1E-8201-68989C0BE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932355">
            <a:off x="6806183" y="3150042"/>
            <a:ext cx="5019675" cy="866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C703A-0224-4D12-8ABC-3AB84C92E4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39793">
            <a:off x="5666937" y="5072596"/>
            <a:ext cx="6086475" cy="11715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FD4C75-E1C7-4491-9FA8-969846A86F5A}"/>
              </a:ext>
            </a:extLst>
          </p:cNvPr>
          <p:cNvSpPr txBox="1"/>
          <p:nvPr/>
        </p:nvSpPr>
        <p:spPr>
          <a:xfrm>
            <a:off x="481013" y="1820701"/>
            <a:ext cx="45299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Easily &amp; readily available tools.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OT systems Vulnerability and exploit database.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Search engine like Shodan.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ICS equipment &amp; documentation easy to procure.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89535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4DAEB0-6A3C-436F-A1C4-29F685DD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OT Infrastructure Attacks</a:t>
            </a:r>
          </a:p>
        </p:txBody>
      </p:sp>
      <p:pic>
        <p:nvPicPr>
          <p:cNvPr id="6" name="Graphic 5" descr="A grid with small circles">
            <a:extLst>
              <a:ext uri="{FF2B5EF4-FFF2-40B4-BE49-F238E27FC236}">
                <a16:creationId xmlns:a16="http://schemas.microsoft.com/office/drawing/2014/main" id="{B7B77E5C-6BBA-4D37-A5C2-EC73DF763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4AE06D-6BF6-4D68-A13E-0B9BE8E5424F}"/>
              </a:ext>
            </a:extLst>
          </p:cNvPr>
          <p:cNvCxnSpPr>
            <a:cxnSpLocks/>
          </p:cNvCxnSpPr>
          <p:nvPr/>
        </p:nvCxnSpPr>
        <p:spPr>
          <a:xfrm>
            <a:off x="646737" y="4096396"/>
            <a:ext cx="10941528" cy="0"/>
          </a:xfrm>
          <a:prstGeom prst="line">
            <a:avLst/>
          </a:prstGeom>
          <a:ln w="28575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2994F0-1057-42CC-8459-3812F5301E2A}"/>
              </a:ext>
            </a:extLst>
          </p:cNvPr>
          <p:cNvSpPr txBox="1"/>
          <p:nvPr/>
        </p:nvSpPr>
        <p:spPr>
          <a:xfrm>
            <a:off x="371147" y="3727064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2001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F4C55-60BE-4423-A204-B133256EA3C7}"/>
              </a:ext>
            </a:extLst>
          </p:cNvPr>
          <p:cNvSpPr txBox="1"/>
          <p:nvPr/>
        </p:nvSpPr>
        <p:spPr>
          <a:xfrm>
            <a:off x="11241902" y="3699696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2021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BCD731-B040-4594-AA0C-CC473E4001A2}"/>
              </a:ext>
            </a:extLst>
          </p:cNvPr>
          <p:cNvSpPr txBox="1"/>
          <p:nvPr/>
        </p:nvSpPr>
        <p:spPr>
          <a:xfrm>
            <a:off x="1854108" y="4107827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2010</a:t>
            </a:r>
            <a:endParaRPr lang="en-A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CB7164-94D3-4693-B92F-CC6AFC8B7EAD}"/>
              </a:ext>
            </a:extLst>
          </p:cNvPr>
          <p:cNvSpPr txBox="1"/>
          <p:nvPr/>
        </p:nvSpPr>
        <p:spPr>
          <a:xfrm>
            <a:off x="2909148" y="3775512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2013</a:t>
            </a:r>
            <a:endParaRPr lang="en-A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F4BC0D-E44E-40EA-ACCD-9C5A010EBA0A}"/>
              </a:ext>
            </a:extLst>
          </p:cNvPr>
          <p:cNvSpPr txBox="1"/>
          <p:nvPr/>
        </p:nvSpPr>
        <p:spPr>
          <a:xfrm>
            <a:off x="3846707" y="4116619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2014</a:t>
            </a:r>
            <a:endParaRPr lang="en-A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90283D-D255-4C06-B270-12000070ECBD}"/>
              </a:ext>
            </a:extLst>
          </p:cNvPr>
          <p:cNvSpPr txBox="1"/>
          <p:nvPr/>
        </p:nvSpPr>
        <p:spPr>
          <a:xfrm>
            <a:off x="4851122" y="3747287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2015</a:t>
            </a:r>
            <a:endParaRPr lang="en-A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463629-C9BD-4561-82B5-F776B26379D7}"/>
              </a:ext>
            </a:extLst>
          </p:cNvPr>
          <p:cNvSpPr txBox="1"/>
          <p:nvPr/>
        </p:nvSpPr>
        <p:spPr>
          <a:xfrm>
            <a:off x="5943017" y="4100906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2016</a:t>
            </a:r>
            <a:endParaRPr lang="en-AU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B5A98F-0427-423F-8A03-C1D21E29A298}"/>
              </a:ext>
            </a:extLst>
          </p:cNvPr>
          <p:cNvSpPr txBox="1"/>
          <p:nvPr/>
        </p:nvSpPr>
        <p:spPr>
          <a:xfrm>
            <a:off x="7028372" y="3754433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2017</a:t>
            </a:r>
            <a:endParaRPr lang="en-AU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BC8150-2FBD-4557-8C5E-A75535CAF311}"/>
              </a:ext>
            </a:extLst>
          </p:cNvPr>
          <p:cNvSpPr txBox="1"/>
          <p:nvPr/>
        </p:nvSpPr>
        <p:spPr>
          <a:xfrm>
            <a:off x="8042446" y="4098216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2018</a:t>
            </a:r>
            <a:endParaRPr lang="en-AU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EC2054-C801-4B62-86A9-004C0974C9BB}"/>
              </a:ext>
            </a:extLst>
          </p:cNvPr>
          <p:cNvSpPr txBox="1"/>
          <p:nvPr/>
        </p:nvSpPr>
        <p:spPr>
          <a:xfrm>
            <a:off x="9111703" y="3732831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2019</a:t>
            </a:r>
            <a:endParaRPr lang="en-AU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85E4B0-CDA4-40B4-B5A3-CE187A675A42}"/>
              </a:ext>
            </a:extLst>
          </p:cNvPr>
          <p:cNvSpPr txBox="1"/>
          <p:nvPr/>
        </p:nvSpPr>
        <p:spPr>
          <a:xfrm>
            <a:off x="10249297" y="4100066"/>
            <a:ext cx="6927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2020</a:t>
            </a:r>
            <a:endParaRPr lang="en-AU" dirty="0"/>
          </a:p>
        </p:txBody>
      </p:sp>
      <p:sp>
        <p:nvSpPr>
          <p:cNvPr id="3" name="Flowchart: Connector 2">
            <a:extLst>
              <a:ext uri="{FF2B5EF4-FFF2-40B4-BE49-F238E27FC236}">
                <a16:creationId xmlns:a16="http://schemas.microsoft.com/office/drawing/2014/main" id="{C8AA9A8B-A26C-4850-8A9F-BEBE3A883C84}"/>
              </a:ext>
            </a:extLst>
          </p:cNvPr>
          <p:cNvSpPr/>
          <p:nvPr/>
        </p:nvSpPr>
        <p:spPr>
          <a:xfrm>
            <a:off x="2156515" y="4051563"/>
            <a:ext cx="70339" cy="703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7AAC6CDA-F529-4F79-B913-7B4C72475B3C}"/>
              </a:ext>
            </a:extLst>
          </p:cNvPr>
          <p:cNvSpPr/>
          <p:nvPr/>
        </p:nvSpPr>
        <p:spPr>
          <a:xfrm>
            <a:off x="3187334" y="4071260"/>
            <a:ext cx="70339" cy="703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BB0D1239-3575-4738-9AD9-D62A2D1F7312}"/>
              </a:ext>
            </a:extLst>
          </p:cNvPr>
          <p:cNvSpPr/>
          <p:nvPr/>
        </p:nvSpPr>
        <p:spPr>
          <a:xfrm>
            <a:off x="4170671" y="4059507"/>
            <a:ext cx="70339" cy="703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8A29624B-D86E-48DD-8919-7CC4978262F9}"/>
              </a:ext>
            </a:extLst>
          </p:cNvPr>
          <p:cNvSpPr/>
          <p:nvPr/>
        </p:nvSpPr>
        <p:spPr>
          <a:xfrm>
            <a:off x="5176440" y="4064736"/>
            <a:ext cx="70339" cy="703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9FDC6B07-0D24-467E-BFF0-91B5C901421D}"/>
              </a:ext>
            </a:extLst>
          </p:cNvPr>
          <p:cNvSpPr/>
          <p:nvPr/>
        </p:nvSpPr>
        <p:spPr>
          <a:xfrm>
            <a:off x="6230829" y="4061227"/>
            <a:ext cx="70339" cy="703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47373267-8DA1-4944-B008-ED2B222F5D7A}"/>
              </a:ext>
            </a:extLst>
          </p:cNvPr>
          <p:cNvSpPr/>
          <p:nvPr/>
        </p:nvSpPr>
        <p:spPr>
          <a:xfrm>
            <a:off x="7298542" y="4074506"/>
            <a:ext cx="70339" cy="703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7CB47B17-DEA2-441C-B641-FFA39CA586CE}"/>
              </a:ext>
            </a:extLst>
          </p:cNvPr>
          <p:cNvSpPr/>
          <p:nvPr/>
        </p:nvSpPr>
        <p:spPr>
          <a:xfrm>
            <a:off x="9408737" y="4059076"/>
            <a:ext cx="70339" cy="703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876E74C5-98F4-4F29-9793-DF312566A528}"/>
              </a:ext>
            </a:extLst>
          </p:cNvPr>
          <p:cNvSpPr/>
          <p:nvPr/>
        </p:nvSpPr>
        <p:spPr>
          <a:xfrm>
            <a:off x="8320472" y="4073529"/>
            <a:ext cx="70339" cy="703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028486A5-ACC0-4468-999F-BED1CBC74E05}"/>
              </a:ext>
            </a:extLst>
          </p:cNvPr>
          <p:cNvSpPr/>
          <p:nvPr/>
        </p:nvSpPr>
        <p:spPr>
          <a:xfrm>
            <a:off x="10525321" y="4067868"/>
            <a:ext cx="70339" cy="703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A69AC83-5169-4DF1-81EC-6937D553332A}"/>
              </a:ext>
            </a:extLst>
          </p:cNvPr>
          <p:cNvCxnSpPr>
            <a:cxnSpLocks/>
          </p:cNvCxnSpPr>
          <p:nvPr/>
        </p:nvCxnSpPr>
        <p:spPr>
          <a:xfrm flipV="1">
            <a:off x="1307925" y="4193841"/>
            <a:ext cx="0" cy="1038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72704F4-655F-4C55-94A4-6DD25B67736B}"/>
              </a:ext>
            </a:extLst>
          </p:cNvPr>
          <p:cNvSpPr txBox="1"/>
          <p:nvPr/>
        </p:nvSpPr>
        <p:spPr>
          <a:xfrm>
            <a:off x="646737" y="5235655"/>
            <a:ext cx="1633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  <a:latin typeface="-apple-system"/>
              </a:rPr>
              <a:t>“Lost Decade”</a:t>
            </a:r>
            <a:endParaRPr lang="en-AU" sz="1600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D6C39F5-64DD-4741-BD91-4967A879E39D}"/>
              </a:ext>
            </a:extLst>
          </p:cNvPr>
          <p:cNvSpPr txBox="1"/>
          <p:nvPr/>
        </p:nvSpPr>
        <p:spPr>
          <a:xfrm>
            <a:off x="1027419" y="1927497"/>
            <a:ext cx="13901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Stuxnet disrupts Iranian nuclear program</a:t>
            </a:r>
            <a:endParaRPr lang="en-AU" sz="1600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854212-37C8-4F5E-BED8-37ACA52604D1}"/>
              </a:ext>
            </a:extLst>
          </p:cNvPr>
          <p:cNvCxnSpPr>
            <a:cxnSpLocks/>
          </p:cNvCxnSpPr>
          <p:nvPr/>
        </p:nvCxnSpPr>
        <p:spPr>
          <a:xfrm flipH="1">
            <a:off x="2190411" y="2978077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EB2006-989A-4655-99BC-674FB87C1D93}"/>
              </a:ext>
            </a:extLst>
          </p:cNvPr>
          <p:cNvCxnSpPr/>
          <p:nvPr/>
        </p:nvCxnSpPr>
        <p:spPr>
          <a:xfrm flipH="1">
            <a:off x="3222503" y="4106429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334031D-48A2-45D1-8F57-9E301F2E7232}"/>
              </a:ext>
            </a:extLst>
          </p:cNvPr>
          <p:cNvCxnSpPr/>
          <p:nvPr/>
        </p:nvCxnSpPr>
        <p:spPr>
          <a:xfrm flipH="1">
            <a:off x="11588265" y="4128184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1F75FB8-099F-4C5A-85FC-91A86D3C6461}"/>
              </a:ext>
            </a:extLst>
          </p:cNvPr>
          <p:cNvCxnSpPr/>
          <p:nvPr/>
        </p:nvCxnSpPr>
        <p:spPr>
          <a:xfrm flipH="1">
            <a:off x="4203193" y="2963456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8C7226-D3A6-463C-B0F0-6F4893CC2C04}"/>
              </a:ext>
            </a:extLst>
          </p:cNvPr>
          <p:cNvCxnSpPr/>
          <p:nvPr/>
        </p:nvCxnSpPr>
        <p:spPr>
          <a:xfrm flipH="1">
            <a:off x="5213710" y="4126282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F680E4A-A906-4C38-90F6-3DDC13D12EA4}"/>
              </a:ext>
            </a:extLst>
          </p:cNvPr>
          <p:cNvCxnSpPr/>
          <p:nvPr/>
        </p:nvCxnSpPr>
        <p:spPr>
          <a:xfrm flipH="1">
            <a:off x="6271374" y="2958572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0DB2D04-12E4-463B-A9FB-99B0FC35013A}"/>
              </a:ext>
            </a:extLst>
          </p:cNvPr>
          <p:cNvCxnSpPr/>
          <p:nvPr/>
        </p:nvCxnSpPr>
        <p:spPr>
          <a:xfrm flipH="1">
            <a:off x="7332447" y="4117490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47F1764-EA51-4A5D-8CF1-F5AECAFF186E}"/>
              </a:ext>
            </a:extLst>
          </p:cNvPr>
          <p:cNvCxnSpPr/>
          <p:nvPr/>
        </p:nvCxnSpPr>
        <p:spPr>
          <a:xfrm flipH="1">
            <a:off x="8355639" y="2983939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E4776D7-404A-4CEA-B21E-5EBF62189A8A}"/>
              </a:ext>
            </a:extLst>
          </p:cNvPr>
          <p:cNvCxnSpPr/>
          <p:nvPr/>
        </p:nvCxnSpPr>
        <p:spPr>
          <a:xfrm flipH="1">
            <a:off x="9440482" y="4098431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6CCD0BD-F81C-464D-9881-98BAE8D69FE3}"/>
              </a:ext>
            </a:extLst>
          </p:cNvPr>
          <p:cNvCxnSpPr/>
          <p:nvPr/>
        </p:nvCxnSpPr>
        <p:spPr>
          <a:xfrm flipH="1">
            <a:off x="10560490" y="2957138"/>
            <a:ext cx="1" cy="1104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C0FBA0B-A8DD-41CA-9464-FE98574B7D45}"/>
              </a:ext>
            </a:extLst>
          </p:cNvPr>
          <p:cNvSpPr txBox="1"/>
          <p:nvPr/>
        </p:nvSpPr>
        <p:spPr>
          <a:xfrm>
            <a:off x="2350965" y="5152987"/>
            <a:ext cx="16368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New York dam floodgates compromised</a:t>
            </a:r>
            <a:endParaRPr lang="en-AU" sz="1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8A10530-4E6B-46C8-AC1F-38156D3E5A05}"/>
              </a:ext>
            </a:extLst>
          </p:cNvPr>
          <p:cNvSpPr txBox="1"/>
          <p:nvPr/>
        </p:nvSpPr>
        <p:spPr>
          <a:xfrm>
            <a:off x="3140319" y="1964814"/>
            <a:ext cx="2280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Hospital drug infusion pumps hacked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Michigan traffic light hacked</a:t>
            </a:r>
            <a:endParaRPr lang="en-AU" sz="16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96F3F1E-5F45-4274-AC49-9242BBBD7EEA}"/>
              </a:ext>
            </a:extLst>
          </p:cNvPr>
          <p:cNvSpPr txBox="1"/>
          <p:nvPr/>
        </p:nvSpPr>
        <p:spPr>
          <a:xfrm>
            <a:off x="4170671" y="5144486"/>
            <a:ext cx="2280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German steel mill furnace destroyed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Ukraine power grid knocked offline</a:t>
            </a:r>
            <a:endParaRPr lang="en-AU" sz="16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357126-3806-4833-B892-74DF27134DBF}"/>
              </a:ext>
            </a:extLst>
          </p:cNvPr>
          <p:cNvSpPr txBox="1"/>
          <p:nvPr/>
        </p:nvSpPr>
        <p:spPr>
          <a:xfrm>
            <a:off x="5543848" y="1973610"/>
            <a:ext cx="1621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MIRAI Botnet 145,00 IoT devices</a:t>
            </a:r>
            <a:endParaRPr lang="en-AU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7E0C6AF-54AE-4D4D-9781-96618D095AB5}"/>
              </a:ext>
            </a:extLst>
          </p:cNvPr>
          <p:cNvSpPr txBox="1"/>
          <p:nvPr/>
        </p:nvSpPr>
        <p:spPr>
          <a:xfrm>
            <a:off x="6663585" y="5143920"/>
            <a:ext cx="163681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Maersk Shipping global shutdown</a:t>
            </a:r>
            <a:endParaRPr lang="en-AU" sz="16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1581035-3B92-46E9-846C-862145C6A658}"/>
              </a:ext>
            </a:extLst>
          </p:cNvPr>
          <p:cNvSpPr txBox="1"/>
          <p:nvPr/>
        </p:nvSpPr>
        <p:spPr>
          <a:xfrm>
            <a:off x="7474733" y="1947834"/>
            <a:ext cx="20112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Trisis/Triton Malware designed to compromise safety</a:t>
            </a:r>
            <a:endParaRPr lang="en-AU" sz="16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C1567E-8713-4E5C-8DF0-2D261A098D95}"/>
              </a:ext>
            </a:extLst>
          </p:cNvPr>
          <p:cNvSpPr txBox="1"/>
          <p:nvPr/>
        </p:nvSpPr>
        <p:spPr>
          <a:xfrm>
            <a:off x="8128041" y="5142154"/>
            <a:ext cx="211792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Global Aluminum producer shutdown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ASCO parts shutdown</a:t>
            </a:r>
            <a:endParaRPr lang="en-AU" sz="1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8412FC-F427-44F3-94B0-BCCF4F9CA1EE}"/>
              </a:ext>
            </a:extLst>
          </p:cNvPr>
          <p:cNvSpPr txBox="1"/>
          <p:nvPr/>
        </p:nvSpPr>
        <p:spPr>
          <a:xfrm>
            <a:off x="9775089" y="1935954"/>
            <a:ext cx="21595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Ekans ransomware attach on Honda, Fresenius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A04220-70A3-4BCA-8041-F34D1153DB05}"/>
              </a:ext>
            </a:extLst>
          </p:cNvPr>
          <p:cNvSpPr txBox="1"/>
          <p:nvPr/>
        </p:nvSpPr>
        <p:spPr>
          <a:xfrm>
            <a:off x="10371335" y="5143920"/>
            <a:ext cx="201121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Colonial Pipeline shutdown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-apple-system"/>
              </a:rPr>
              <a:t>Meat Factory Shutdown</a:t>
            </a:r>
            <a:endParaRPr lang="en-AU" sz="1600" dirty="0"/>
          </a:p>
        </p:txBody>
      </p:sp>
      <p:pic>
        <p:nvPicPr>
          <p:cNvPr id="58" name="Graphic 57" descr="Electric Tower with solid fill">
            <a:extLst>
              <a:ext uri="{FF2B5EF4-FFF2-40B4-BE49-F238E27FC236}">
                <a16:creationId xmlns:a16="http://schemas.microsoft.com/office/drawing/2014/main" id="{CA86FDB4-089E-4BAB-96E1-CC4DB7EFB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13" y="5764292"/>
            <a:ext cx="268001" cy="268001"/>
          </a:xfrm>
          <a:prstGeom prst="rect">
            <a:avLst/>
          </a:prstGeom>
        </p:spPr>
      </p:pic>
      <p:pic>
        <p:nvPicPr>
          <p:cNvPr id="62" name="Graphic 61" descr="Radioactive with solid fill">
            <a:extLst>
              <a:ext uri="{FF2B5EF4-FFF2-40B4-BE49-F238E27FC236}">
                <a16:creationId xmlns:a16="http://schemas.microsoft.com/office/drawing/2014/main" id="{3007FE95-F8D7-4A08-94AA-479C9237F2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3620" y="2209630"/>
            <a:ext cx="304305" cy="304305"/>
          </a:xfrm>
          <a:prstGeom prst="rect">
            <a:avLst/>
          </a:prstGeom>
        </p:spPr>
      </p:pic>
      <p:pic>
        <p:nvPicPr>
          <p:cNvPr id="64" name="Graphic 63" descr="Waterfall scene with solid fill">
            <a:extLst>
              <a:ext uri="{FF2B5EF4-FFF2-40B4-BE49-F238E27FC236}">
                <a16:creationId xmlns:a16="http://schemas.microsoft.com/office/drawing/2014/main" id="{ADB2AA86-2FDE-4D3E-AF0C-A5527443F9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70067" y="5458746"/>
            <a:ext cx="244218" cy="244218"/>
          </a:xfrm>
          <a:prstGeom prst="rect">
            <a:avLst/>
          </a:prstGeom>
        </p:spPr>
      </p:pic>
      <p:pic>
        <p:nvPicPr>
          <p:cNvPr id="66" name="Graphic 65" descr="Traffic light with solid fill">
            <a:extLst>
              <a:ext uri="{FF2B5EF4-FFF2-40B4-BE49-F238E27FC236}">
                <a16:creationId xmlns:a16="http://schemas.microsoft.com/office/drawing/2014/main" id="{FA254F62-8562-4F21-A990-443DA7B5CD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880123" y="2699198"/>
            <a:ext cx="366656" cy="366656"/>
          </a:xfrm>
          <a:prstGeom prst="rect">
            <a:avLst/>
          </a:prstGeom>
        </p:spPr>
      </p:pic>
      <p:pic>
        <p:nvPicPr>
          <p:cNvPr id="71" name="Graphic 70" descr="Factory with solid fill">
            <a:extLst>
              <a:ext uri="{FF2B5EF4-FFF2-40B4-BE49-F238E27FC236}">
                <a16:creationId xmlns:a16="http://schemas.microsoft.com/office/drawing/2014/main" id="{FEA82324-B4B8-46F2-9D79-76BD5BCC199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4392" y="5289353"/>
            <a:ext cx="268001" cy="268001"/>
          </a:xfrm>
          <a:prstGeom prst="rect">
            <a:avLst/>
          </a:prstGeom>
        </p:spPr>
      </p:pic>
      <p:pic>
        <p:nvPicPr>
          <p:cNvPr id="73" name="Graphic 72" descr="Freight with solid fill">
            <a:extLst>
              <a:ext uri="{FF2B5EF4-FFF2-40B4-BE49-F238E27FC236}">
                <a16:creationId xmlns:a16="http://schemas.microsoft.com/office/drawing/2014/main" id="{8BC209D8-4A05-4990-BE09-68111930E4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681557" y="5680763"/>
            <a:ext cx="321113" cy="321113"/>
          </a:xfrm>
          <a:prstGeom prst="rect">
            <a:avLst/>
          </a:prstGeom>
        </p:spPr>
      </p:pic>
      <p:pic>
        <p:nvPicPr>
          <p:cNvPr id="75" name="Graphic 74" descr="Hospital with solid fill">
            <a:extLst>
              <a:ext uri="{FF2B5EF4-FFF2-40B4-BE49-F238E27FC236}">
                <a16:creationId xmlns:a16="http://schemas.microsoft.com/office/drawing/2014/main" id="{1EFB1586-5F79-44E1-BB12-6C58AA63E5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05064" y="2190924"/>
            <a:ext cx="341715" cy="341715"/>
          </a:xfrm>
          <a:prstGeom prst="rect">
            <a:avLst/>
          </a:prstGeom>
        </p:spPr>
      </p:pic>
      <p:pic>
        <p:nvPicPr>
          <p:cNvPr id="77" name="Graphic 76" descr="Internet Of Things with solid fill">
            <a:extLst>
              <a:ext uri="{FF2B5EF4-FFF2-40B4-BE49-F238E27FC236}">
                <a16:creationId xmlns:a16="http://schemas.microsoft.com/office/drawing/2014/main" id="{6CFF2AB0-A27C-4B96-9060-D974D20140B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31109" y="2515199"/>
            <a:ext cx="343433" cy="343433"/>
          </a:xfrm>
          <a:prstGeom prst="rect">
            <a:avLst/>
          </a:prstGeom>
        </p:spPr>
      </p:pic>
      <p:pic>
        <p:nvPicPr>
          <p:cNvPr id="79" name="Graphic 78" descr="Oil Barrel with solid fill">
            <a:extLst>
              <a:ext uri="{FF2B5EF4-FFF2-40B4-BE49-F238E27FC236}">
                <a16:creationId xmlns:a16="http://schemas.microsoft.com/office/drawing/2014/main" id="{2B961638-ECC6-43B2-BB14-C9E4463CB8E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786897" y="5402492"/>
            <a:ext cx="284941" cy="284941"/>
          </a:xfrm>
          <a:prstGeom prst="rect">
            <a:avLst/>
          </a:prstGeom>
        </p:spPr>
      </p:pic>
      <p:pic>
        <p:nvPicPr>
          <p:cNvPr id="80" name="Graphic 79" descr="Factory with solid fill">
            <a:extLst>
              <a:ext uri="{FF2B5EF4-FFF2-40B4-BE49-F238E27FC236}">
                <a16:creationId xmlns:a16="http://schemas.microsoft.com/office/drawing/2014/main" id="{ACBC4233-2925-4695-AAAF-D7C9D887B5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99318" y="5254185"/>
            <a:ext cx="268001" cy="268001"/>
          </a:xfrm>
          <a:prstGeom prst="rect">
            <a:avLst/>
          </a:prstGeom>
        </p:spPr>
      </p:pic>
      <p:pic>
        <p:nvPicPr>
          <p:cNvPr id="81" name="Graphic 80" descr="Factory with solid fill">
            <a:extLst>
              <a:ext uri="{FF2B5EF4-FFF2-40B4-BE49-F238E27FC236}">
                <a16:creationId xmlns:a16="http://schemas.microsoft.com/office/drawing/2014/main" id="{BF37FCF4-9B4C-49D0-B5DF-834C9DDBD5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661366" y="5962204"/>
            <a:ext cx="268001" cy="268001"/>
          </a:xfrm>
          <a:prstGeom prst="rect">
            <a:avLst/>
          </a:prstGeom>
        </p:spPr>
      </p:pic>
      <p:pic>
        <p:nvPicPr>
          <p:cNvPr id="82" name="Graphic 81" descr="Factory with solid fill">
            <a:extLst>
              <a:ext uri="{FF2B5EF4-FFF2-40B4-BE49-F238E27FC236}">
                <a16:creationId xmlns:a16="http://schemas.microsoft.com/office/drawing/2014/main" id="{8BDC2D93-38C2-4ECF-BED8-C7392C5422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048825" y="2460664"/>
            <a:ext cx="268001" cy="268001"/>
          </a:xfrm>
          <a:prstGeom prst="rect">
            <a:avLst/>
          </a:prstGeom>
        </p:spPr>
      </p:pic>
      <p:pic>
        <p:nvPicPr>
          <p:cNvPr id="5" name="Graphic 4" descr="Seat Belt with solid fill">
            <a:extLst>
              <a:ext uri="{FF2B5EF4-FFF2-40B4-BE49-F238E27FC236}">
                <a16:creationId xmlns:a16="http://schemas.microsoft.com/office/drawing/2014/main" id="{A879B342-232B-4597-B6DB-BAA9EF0A1F5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45465" y="2719232"/>
            <a:ext cx="254398" cy="254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746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AC5EAA-6454-4A66-823A-389EBD708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Triton Cyber Attack</a:t>
            </a:r>
          </a:p>
        </p:txBody>
      </p:sp>
      <p:pic>
        <p:nvPicPr>
          <p:cNvPr id="6" name="Graphic 5" descr="A grid with small circles">
            <a:extLst>
              <a:ext uri="{FF2B5EF4-FFF2-40B4-BE49-F238E27FC236}">
                <a16:creationId xmlns:a16="http://schemas.microsoft.com/office/drawing/2014/main" id="{CFDDD9AE-5C9A-4285-88CA-47B0E6F7F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686579-8BD3-49A5-916D-E7C1E9286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92" y="1820701"/>
            <a:ext cx="10058400" cy="4855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57414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Jyoti Pathak - Cyber Security Engineer - Deutsche Börse | LinkedIn">
            <a:extLst>
              <a:ext uri="{FF2B5EF4-FFF2-40B4-BE49-F238E27FC236}">
                <a16:creationId xmlns:a16="http://schemas.microsoft.com/office/drawing/2014/main" id="{45C01D40-4F8D-4D2B-879D-A2AD5C24A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827" y="2426932"/>
            <a:ext cx="5772699" cy="3597802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0586877-B214-45B8-9D72-3D113A4DF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Thinking like Hackers </a:t>
            </a:r>
          </a:p>
        </p:txBody>
      </p:sp>
      <p:pic>
        <p:nvPicPr>
          <p:cNvPr id="4" name="Graphic 3" descr="A grid with small circles">
            <a:extLst>
              <a:ext uri="{FF2B5EF4-FFF2-40B4-BE49-F238E27FC236}">
                <a16:creationId xmlns:a16="http://schemas.microsoft.com/office/drawing/2014/main" id="{5938FF04-F162-418E-A5FD-14F940711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32D4213-C850-456F-BB0B-CE8C6FAC4D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2159331"/>
              </p:ext>
            </p:extLst>
          </p:nvPr>
        </p:nvGraphicFramePr>
        <p:xfrm>
          <a:off x="-1123406" y="1341120"/>
          <a:ext cx="7698377" cy="5769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117588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2,480 Searching Magnifying Glass Computer Keyboard Internet Stock Photos,  Pictures &amp;amp; Royalty-Free Images - iStock">
            <a:extLst>
              <a:ext uri="{FF2B5EF4-FFF2-40B4-BE49-F238E27FC236}">
                <a16:creationId xmlns:a16="http://schemas.microsoft.com/office/drawing/2014/main" id="{A1DC9B71-050C-4C2E-90CA-EEEECA4C2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201" y="2956633"/>
            <a:ext cx="4158235" cy="311867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66956AB-AA8F-40FD-9D15-B23C2832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Thinking like Defender</a:t>
            </a:r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3278F9CD-5CD9-40E1-9572-FB2FB12C6B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5F30C-7572-47D6-8927-0280EEFCF57D}"/>
              </a:ext>
            </a:extLst>
          </p:cNvPr>
          <p:cNvSpPr txBox="1"/>
          <p:nvPr/>
        </p:nvSpPr>
        <p:spPr>
          <a:xfrm>
            <a:off x="196313" y="2456209"/>
            <a:ext cx="751188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4292E"/>
                </a:solidFill>
                <a:latin typeface="-apple-system"/>
              </a:rPr>
              <a:t>Physical Inventory 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- Find it &amp; document.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4292E"/>
                </a:solidFill>
                <a:latin typeface="-apple-system"/>
              </a:rPr>
              <a:t>Passive Monitoring 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- Listen, record traffic and look for assets.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4292E"/>
                </a:solidFill>
                <a:effectLst/>
                <a:latin typeface="-apple-system"/>
              </a:rPr>
              <a:t>Active Scanning 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- Scan the network without disruption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24292E"/>
                </a:solidFill>
                <a:effectLst/>
                <a:latin typeface="-apple-system"/>
              </a:rPr>
              <a:t>Other Sources 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-  Gather data from other network sources / systems.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564EF6-E304-45B5-9A0C-FAA60A9D8264}"/>
              </a:ext>
            </a:extLst>
          </p:cNvPr>
          <p:cNvSpPr txBox="1"/>
          <p:nvPr/>
        </p:nvSpPr>
        <p:spPr>
          <a:xfrm>
            <a:off x="196313" y="1771193"/>
            <a:ext cx="11297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rgbClr val="24292E"/>
                </a:solidFill>
                <a:latin typeface="-apple-system"/>
              </a:rPr>
              <a:t>Understand what we want to protect (ASSET INVENTORY)</a:t>
            </a:r>
          </a:p>
        </p:txBody>
      </p:sp>
    </p:spTree>
    <p:extLst>
      <p:ext uri="{BB962C8B-B14F-4D97-AF65-F5344CB8AC3E}">
        <p14:creationId xmlns:p14="http://schemas.microsoft.com/office/powerpoint/2010/main" val="317567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496D9EE8-71D5-4575-804B-51693C83D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Thinking like Defender</a:t>
            </a:r>
          </a:p>
        </p:txBody>
      </p:sp>
      <p:pic>
        <p:nvPicPr>
          <p:cNvPr id="10" name="Graphic 9" descr="A grid with small circles">
            <a:extLst>
              <a:ext uri="{FF2B5EF4-FFF2-40B4-BE49-F238E27FC236}">
                <a16:creationId xmlns:a16="http://schemas.microsoft.com/office/drawing/2014/main" id="{5D226A9F-1BDA-4890-A70C-E1AC9FBB8C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E6672-55BB-4A90-90CC-EFBFC7D9EBCD}"/>
              </a:ext>
            </a:extLst>
          </p:cNvPr>
          <p:cNvSpPr txBox="1"/>
          <p:nvPr/>
        </p:nvSpPr>
        <p:spPr>
          <a:xfrm>
            <a:off x="180983" y="1746062"/>
            <a:ext cx="113300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3600" b="1" i="0" dirty="0">
                <a:solidFill>
                  <a:srgbClr val="24292E"/>
                </a:solidFill>
                <a:effectLst/>
                <a:latin typeface="-apple-system"/>
              </a:rPr>
              <a:t>Passive Monitoring &amp; Discovery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AFEDCB-FFC6-454D-A32F-A7977017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64" y="2449399"/>
            <a:ext cx="5499272" cy="419709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1E9B30-E5A6-465B-B91D-E86DDA800224}"/>
              </a:ext>
            </a:extLst>
          </p:cNvPr>
          <p:cNvSpPr txBox="1"/>
          <p:nvPr/>
        </p:nvSpPr>
        <p:spPr>
          <a:xfrm>
            <a:off x="744953" y="2294505"/>
            <a:ext cx="589968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24292E"/>
                </a:solidFill>
                <a:latin typeface="-apple-system"/>
              </a:rPr>
              <a:t>Services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SPAN/RSPAN + Hardware TAP.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637543-516B-4AC1-B655-A3B741996A23}"/>
              </a:ext>
            </a:extLst>
          </p:cNvPr>
          <p:cNvSpPr txBox="1"/>
          <p:nvPr/>
        </p:nvSpPr>
        <p:spPr>
          <a:xfrm>
            <a:off x="744953" y="3246954"/>
            <a:ext cx="589968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24292E"/>
                </a:solidFill>
                <a:latin typeface="-apple-system"/>
              </a:rPr>
              <a:t>Limitation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Device &amp; Infrastructure capabilities.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Routing &amp; Segmentation.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Protocol support.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DD366-C0CC-4014-880C-887D30DDD5A4}"/>
              </a:ext>
            </a:extLst>
          </p:cNvPr>
          <p:cNvSpPr txBox="1"/>
          <p:nvPr/>
        </p:nvSpPr>
        <p:spPr>
          <a:xfrm>
            <a:off x="744952" y="4920634"/>
            <a:ext cx="589968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24292E"/>
                </a:solidFill>
                <a:latin typeface="-apple-system"/>
              </a:rPr>
              <a:t>Risks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Configuration Management.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Complex Analysis.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Window for Analysis.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62576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ED34DB-F782-4447-B720-3FD410D89EBE}"/>
              </a:ext>
            </a:extLst>
          </p:cNvPr>
          <p:cNvSpPr txBox="1"/>
          <p:nvPr/>
        </p:nvSpPr>
        <p:spPr>
          <a:xfrm>
            <a:off x="149652" y="173379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AU" sz="3600" b="1" i="0" dirty="0">
                <a:solidFill>
                  <a:srgbClr val="24292E"/>
                </a:solidFill>
                <a:effectLst/>
                <a:latin typeface="-apple-system"/>
              </a:rPr>
              <a:t>Active Scanning &amp; Discovery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7F4679C-F593-4849-9483-5BC55226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237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Thinking like Defender</a:t>
            </a:r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93532F78-4471-4A86-BD88-D315380FD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CC6FD6-4505-4C6C-9C24-C2C60BBDB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9659" y="2103595"/>
            <a:ext cx="5280165" cy="415137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15E7E3-96E2-4309-BE78-BB808E3CBA4B}"/>
              </a:ext>
            </a:extLst>
          </p:cNvPr>
          <p:cNvSpPr txBox="1"/>
          <p:nvPr/>
        </p:nvSpPr>
        <p:spPr>
          <a:xfrm>
            <a:off x="754097" y="2294505"/>
            <a:ext cx="589968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24292E"/>
                </a:solidFill>
                <a:latin typeface="-apple-system"/>
              </a:rPr>
              <a:t>Services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Network Routing.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Device discovery services.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066762-E7D8-4E5E-B7AF-82FA0F361839}"/>
              </a:ext>
            </a:extLst>
          </p:cNvPr>
          <p:cNvSpPr txBox="1"/>
          <p:nvPr/>
        </p:nvSpPr>
        <p:spPr>
          <a:xfrm>
            <a:off x="744952" y="3492488"/>
            <a:ext cx="589968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24292E"/>
                </a:solidFill>
                <a:latin typeface="-apple-system"/>
              </a:rPr>
              <a:t>Limitation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Device &amp; Infrastructure capabilities.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Routing &amp; Segmentation.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Protocol support.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92EBD-FFC8-4C09-8C29-31E97FCE18F9}"/>
              </a:ext>
            </a:extLst>
          </p:cNvPr>
          <p:cNvSpPr txBox="1"/>
          <p:nvPr/>
        </p:nvSpPr>
        <p:spPr>
          <a:xfrm>
            <a:off x="744951" y="5038081"/>
            <a:ext cx="5899687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24292E"/>
                </a:solidFill>
                <a:latin typeface="-apple-system"/>
              </a:rPr>
              <a:t>Risks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Configuration Management.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Device capability.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4292E"/>
                </a:solidFill>
                <a:latin typeface="-apple-system"/>
              </a:rPr>
              <a:t>Complex Analysis.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95952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6956AB-AA8F-40FD-9D15-B23C2832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Thinking like Defender</a:t>
            </a:r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3278F9CD-5CD9-40E1-9572-FB2FB12C6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64EF6-E304-45B5-9A0C-FAA60A9D8264}"/>
              </a:ext>
            </a:extLst>
          </p:cNvPr>
          <p:cNvSpPr txBox="1"/>
          <p:nvPr/>
        </p:nvSpPr>
        <p:spPr>
          <a:xfrm>
            <a:off x="196313" y="1695699"/>
            <a:ext cx="11297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dirty="0">
                <a:solidFill>
                  <a:srgbClr val="24292E"/>
                </a:solidFill>
                <a:latin typeface="-apple-system"/>
              </a:rPr>
              <a:t>Additional Asset discovery sources &amp;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8B9440-E5A2-4BF8-8601-C14A70693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703" y="2527151"/>
            <a:ext cx="5298535" cy="39776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C41636-C11F-44C9-A409-30D44FD35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96" y="2615956"/>
            <a:ext cx="4755788" cy="3574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78079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6956AB-AA8F-40FD-9D15-B23C28326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>
                <a:solidFill>
                  <a:schemeClr val="bg1"/>
                </a:solidFill>
              </a:rPr>
              <a:t>     Thinking like Defender</a:t>
            </a:r>
            <a:endParaRPr lang="en-AU" dirty="0">
              <a:solidFill>
                <a:schemeClr val="bg1"/>
              </a:solidFill>
            </a:endParaRPr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3278F9CD-5CD9-40E1-9572-FB2FB12C6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564EF6-E304-45B5-9A0C-FAA60A9D8264}"/>
              </a:ext>
            </a:extLst>
          </p:cNvPr>
          <p:cNvSpPr txBox="1"/>
          <p:nvPr/>
        </p:nvSpPr>
        <p:spPr>
          <a:xfrm>
            <a:off x="447152" y="1669037"/>
            <a:ext cx="11297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>
                <a:solidFill>
                  <a:srgbClr val="24292E"/>
                </a:solidFill>
                <a:latin typeface="-apple-system"/>
              </a:rPr>
              <a:t>Vulnerability &amp; Patching  (To Patch, or Not to Patch?)</a:t>
            </a:r>
            <a:endParaRPr lang="en-US" sz="3600" b="1" dirty="0">
              <a:solidFill>
                <a:srgbClr val="24292E"/>
              </a:solidFill>
              <a:latin typeface="-apple-system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1578E5-66BA-413F-84D2-9871428A92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7890" y="2456665"/>
            <a:ext cx="4905473" cy="19446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DCB5F3-14AF-4149-9D0D-0BDB35283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9357" y="4624390"/>
            <a:ext cx="5562602" cy="20047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C399189-1571-475C-8F7E-14BA336A8F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1" y="4597861"/>
            <a:ext cx="5367528" cy="196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19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CECC2D-08D3-494E-9CC1-3754C705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Securing with Zero Trust</a:t>
            </a:r>
          </a:p>
        </p:txBody>
      </p:sp>
      <p:pic>
        <p:nvPicPr>
          <p:cNvPr id="6" name="Graphic 5" descr="A grid with small circles">
            <a:extLst>
              <a:ext uri="{FF2B5EF4-FFF2-40B4-BE49-F238E27FC236}">
                <a16:creationId xmlns:a16="http://schemas.microsoft.com/office/drawing/2014/main" id="{9EAEAEBB-76AF-42F6-B4FD-42BB4C9CA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5538C5A-2025-4979-80CF-FC11C4BDAA3A}"/>
              </a:ext>
            </a:extLst>
          </p:cNvPr>
          <p:cNvGrpSpPr/>
          <p:nvPr/>
        </p:nvGrpSpPr>
        <p:grpSpPr>
          <a:xfrm>
            <a:off x="1177386" y="3913355"/>
            <a:ext cx="2920029" cy="454025"/>
            <a:chOff x="585530" y="3615414"/>
            <a:chExt cx="2920029" cy="454025"/>
          </a:xfrm>
        </p:grpSpPr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522C7DE2-5E91-42C7-B00B-4ADEF0C5C81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85530" y="3615414"/>
              <a:ext cx="454025" cy="454025"/>
              <a:chOff x="380" y="3325"/>
              <a:chExt cx="286" cy="286"/>
            </a:xfrm>
            <a:solidFill>
              <a:schemeClr val="accent2"/>
            </a:solidFill>
          </p:grpSpPr>
          <p:sp>
            <p:nvSpPr>
              <p:cNvPr id="181" name="Freeform 5">
                <a:extLst>
                  <a:ext uri="{FF2B5EF4-FFF2-40B4-BE49-F238E27FC236}">
                    <a16:creationId xmlns:a16="http://schemas.microsoft.com/office/drawing/2014/main" id="{C7D2FC19-3D4F-40AB-AF7E-3BE3FBF080D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8" y="3343"/>
                <a:ext cx="250" cy="250"/>
              </a:xfrm>
              <a:custGeom>
                <a:avLst/>
                <a:gdLst>
                  <a:gd name="T0" fmla="*/ 250 w 250"/>
                  <a:gd name="T1" fmla="*/ 44 h 250"/>
                  <a:gd name="T2" fmla="*/ 244 w 250"/>
                  <a:gd name="T3" fmla="*/ 36 h 250"/>
                  <a:gd name="T4" fmla="*/ 128 w 250"/>
                  <a:gd name="T5" fmla="*/ 0 h 250"/>
                  <a:gd name="T6" fmla="*/ 123 w 250"/>
                  <a:gd name="T7" fmla="*/ 0 h 250"/>
                  <a:gd name="T8" fmla="*/ 6 w 250"/>
                  <a:gd name="T9" fmla="*/ 36 h 250"/>
                  <a:gd name="T10" fmla="*/ 0 w 250"/>
                  <a:gd name="T11" fmla="*/ 44 h 250"/>
                  <a:gd name="T12" fmla="*/ 0 w 250"/>
                  <a:gd name="T13" fmla="*/ 205 h 250"/>
                  <a:gd name="T14" fmla="*/ 6 w 250"/>
                  <a:gd name="T15" fmla="*/ 214 h 250"/>
                  <a:gd name="T16" fmla="*/ 123 w 250"/>
                  <a:gd name="T17" fmla="*/ 250 h 250"/>
                  <a:gd name="T18" fmla="*/ 128 w 250"/>
                  <a:gd name="T19" fmla="*/ 250 h 250"/>
                  <a:gd name="T20" fmla="*/ 244 w 250"/>
                  <a:gd name="T21" fmla="*/ 214 h 250"/>
                  <a:gd name="T22" fmla="*/ 250 w 250"/>
                  <a:gd name="T23" fmla="*/ 205 h 250"/>
                  <a:gd name="T24" fmla="*/ 250 w 250"/>
                  <a:gd name="T25" fmla="*/ 44 h 250"/>
                  <a:gd name="T26" fmla="*/ 116 w 250"/>
                  <a:gd name="T27" fmla="*/ 108 h 250"/>
                  <a:gd name="T28" fmla="*/ 29 w 250"/>
                  <a:gd name="T29" fmla="*/ 47 h 250"/>
                  <a:gd name="T30" fmla="*/ 116 w 250"/>
                  <a:gd name="T31" fmla="*/ 21 h 250"/>
                  <a:gd name="T32" fmla="*/ 116 w 250"/>
                  <a:gd name="T33" fmla="*/ 108 h 250"/>
                  <a:gd name="T34" fmla="*/ 134 w 250"/>
                  <a:gd name="T35" fmla="*/ 21 h 250"/>
                  <a:gd name="T36" fmla="*/ 221 w 250"/>
                  <a:gd name="T37" fmla="*/ 47 h 250"/>
                  <a:gd name="T38" fmla="*/ 134 w 250"/>
                  <a:gd name="T39" fmla="*/ 108 h 250"/>
                  <a:gd name="T40" fmla="*/ 134 w 250"/>
                  <a:gd name="T41" fmla="*/ 21 h 250"/>
                  <a:gd name="T42" fmla="*/ 109 w 250"/>
                  <a:gd name="T43" fmla="*/ 125 h 250"/>
                  <a:gd name="T44" fmla="*/ 18 w 250"/>
                  <a:gd name="T45" fmla="*/ 188 h 250"/>
                  <a:gd name="T46" fmla="*/ 18 w 250"/>
                  <a:gd name="T47" fmla="*/ 62 h 250"/>
                  <a:gd name="T48" fmla="*/ 109 w 250"/>
                  <a:gd name="T49" fmla="*/ 125 h 250"/>
                  <a:gd name="T50" fmla="*/ 116 w 250"/>
                  <a:gd name="T51" fmla="*/ 142 h 250"/>
                  <a:gd name="T52" fmla="*/ 116 w 250"/>
                  <a:gd name="T53" fmla="*/ 229 h 250"/>
                  <a:gd name="T54" fmla="*/ 29 w 250"/>
                  <a:gd name="T55" fmla="*/ 203 h 250"/>
                  <a:gd name="T56" fmla="*/ 116 w 250"/>
                  <a:gd name="T57" fmla="*/ 142 h 250"/>
                  <a:gd name="T58" fmla="*/ 134 w 250"/>
                  <a:gd name="T59" fmla="*/ 142 h 250"/>
                  <a:gd name="T60" fmla="*/ 221 w 250"/>
                  <a:gd name="T61" fmla="*/ 203 h 250"/>
                  <a:gd name="T62" fmla="*/ 134 w 250"/>
                  <a:gd name="T63" fmla="*/ 229 h 250"/>
                  <a:gd name="T64" fmla="*/ 134 w 250"/>
                  <a:gd name="T65" fmla="*/ 142 h 250"/>
                  <a:gd name="T66" fmla="*/ 141 w 250"/>
                  <a:gd name="T67" fmla="*/ 125 h 250"/>
                  <a:gd name="T68" fmla="*/ 233 w 250"/>
                  <a:gd name="T69" fmla="*/ 62 h 250"/>
                  <a:gd name="T70" fmla="*/ 233 w 250"/>
                  <a:gd name="T71" fmla="*/ 188 h 250"/>
                  <a:gd name="T72" fmla="*/ 141 w 250"/>
                  <a:gd name="T73" fmla="*/ 12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50" h="250">
                    <a:moveTo>
                      <a:pt x="250" y="44"/>
                    </a:moveTo>
                    <a:lnTo>
                      <a:pt x="244" y="36"/>
                    </a:lnTo>
                    <a:lnTo>
                      <a:pt x="128" y="0"/>
                    </a:lnTo>
                    <a:lnTo>
                      <a:pt x="123" y="0"/>
                    </a:lnTo>
                    <a:lnTo>
                      <a:pt x="6" y="36"/>
                    </a:lnTo>
                    <a:lnTo>
                      <a:pt x="0" y="44"/>
                    </a:lnTo>
                    <a:lnTo>
                      <a:pt x="0" y="205"/>
                    </a:lnTo>
                    <a:lnTo>
                      <a:pt x="6" y="214"/>
                    </a:lnTo>
                    <a:lnTo>
                      <a:pt x="123" y="250"/>
                    </a:lnTo>
                    <a:lnTo>
                      <a:pt x="128" y="250"/>
                    </a:lnTo>
                    <a:lnTo>
                      <a:pt x="244" y="214"/>
                    </a:lnTo>
                    <a:lnTo>
                      <a:pt x="250" y="205"/>
                    </a:lnTo>
                    <a:lnTo>
                      <a:pt x="250" y="44"/>
                    </a:lnTo>
                    <a:close/>
                    <a:moveTo>
                      <a:pt x="116" y="108"/>
                    </a:moveTo>
                    <a:lnTo>
                      <a:pt x="29" y="47"/>
                    </a:lnTo>
                    <a:lnTo>
                      <a:pt x="116" y="21"/>
                    </a:lnTo>
                    <a:lnTo>
                      <a:pt x="116" y="108"/>
                    </a:lnTo>
                    <a:close/>
                    <a:moveTo>
                      <a:pt x="134" y="21"/>
                    </a:moveTo>
                    <a:lnTo>
                      <a:pt x="221" y="47"/>
                    </a:lnTo>
                    <a:lnTo>
                      <a:pt x="134" y="108"/>
                    </a:lnTo>
                    <a:lnTo>
                      <a:pt x="134" y="21"/>
                    </a:lnTo>
                    <a:close/>
                    <a:moveTo>
                      <a:pt x="109" y="125"/>
                    </a:moveTo>
                    <a:lnTo>
                      <a:pt x="18" y="188"/>
                    </a:lnTo>
                    <a:lnTo>
                      <a:pt x="18" y="62"/>
                    </a:lnTo>
                    <a:lnTo>
                      <a:pt x="109" y="125"/>
                    </a:lnTo>
                    <a:close/>
                    <a:moveTo>
                      <a:pt x="116" y="142"/>
                    </a:moveTo>
                    <a:lnTo>
                      <a:pt x="116" y="229"/>
                    </a:lnTo>
                    <a:lnTo>
                      <a:pt x="29" y="203"/>
                    </a:lnTo>
                    <a:lnTo>
                      <a:pt x="116" y="142"/>
                    </a:lnTo>
                    <a:close/>
                    <a:moveTo>
                      <a:pt x="134" y="142"/>
                    </a:moveTo>
                    <a:lnTo>
                      <a:pt x="221" y="203"/>
                    </a:lnTo>
                    <a:lnTo>
                      <a:pt x="134" y="229"/>
                    </a:lnTo>
                    <a:lnTo>
                      <a:pt x="134" y="142"/>
                    </a:lnTo>
                    <a:close/>
                    <a:moveTo>
                      <a:pt x="141" y="125"/>
                    </a:moveTo>
                    <a:lnTo>
                      <a:pt x="233" y="62"/>
                    </a:lnTo>
                    <a:lnTo>
                      <a:pt x="233" y="188"/>
                    </a:lnTo>
                    <a:lnTo>
                      <a:pt x="141" y="1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8377BEC0-1704-40FD-A24B-26FCD64940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360"/>
                <a:ext cx="54" cy="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7557DE33-B677-4DDB-8B75-89D263805D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3521"/>
                <a:ext cx="54" cy="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E49F74CC-4CD8-4D64-83B3-82CE6C6531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" y="3360"/>
                <a:ext cx="54" cy="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5" name="Oval 184">
                <a:extLst>
                  <a:ext uri="{FF2B5EF4-FFF2-40B4-BE49-F238E27FC236}">
                    <a16:creationId xmlns:a16="http://schemas.microsoft.com/office/drawing/2014/main" id="{23AA7430-3E50-4D15-9E6F-1B21832A5E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" y="3441"/>
                <a:ext cx="53" cy="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6" name="Oval 185">
                <a:extLst>
                  <a:ext uri="{FF2B5EF4-FFF2-40B4-BE49-F238E27FC236}">
                    <a16:creationId xmlns:a16="http://schemas.microsoft.com/office/drawing/2014/main" id="{35E64121-2CFF-4E60-AACE-33E1A63E2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" y="3522"/>
                <a:ext cx="54" cy="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7" name="Oval 186">
                <a:extLst>
                  <a:ext uri="{FF2B5EF4-FFF2-40B4-BE49-F238E27FC236}">
                    <a16:creationId xmlns:a16="http://schemas.microsoft.com/office/drawing/2014/main" id="{839B42B4-1CF7-4389-8339-6E139FE4A6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" y="3325"/>
                <a:ext cx="53" cy="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88" name="Oval 187">
                <a:extLst>
                  <a:ext uri="{FF2B5EF4-FFF2-40B4-BE49-F238E27FC236}">
                    <a16:creationId xmlns:a16="http://schemas.microsoft.com/office/drawing/2014/main" id="{8CAF545F-0830-4A85-8F87-0D8C36862F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" y="3557"/>
                <a:ext cx="53" cy="5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2E28DB4-8DB4-4C9B-ABFB-3AE75AC40DC5}"/>
                </a:ext>
              </a:extLst>
            </p:cNvPr>
            <p:cNvSpPr/>
            <p:nvPr/>
          </p:nvSpPr>
          <p:spPr>
            <a:xfrm>
              <a:off x="1065188" y="3764821"/>
              <a:ext cx="244037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243A5E"/>
                      </a:gs>
                      <a:gs pos="100000">
                        <a:srgbClr val="243A5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Integrated Threat Intelligence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057DD5-4025-47D1-B979-04AEF084CFEF}"/>
              </a:ext>
            </a:extLst>
          </p:cNvPr>
          <p:cNvGrpSpPr/>
          <p:nvPr/>
        </p:nvGrpSpPr>
        <p:grpSpPr>
          <a:xfrm>
            <a:off x="5104182" y="2969791"/>
            <a:ext cx="2035922" cy="2035922"/>
            <a:chOff x="4730870" y="2532601"/>
            <a:chExt cx="2035922" cy="2035922"/>
          </a:xfrm>
        </p:grpSpPr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A702160B-C7B8-4AFD-AF9B-F9A83513C495}"/>
                </a:ext>
              </a:extLst>
            </p:cNvPr>
            <p:cNvSpPr/>
            <p:nvPr/>
          </p:nvSpPr>
          <p:spPr>
            <a:xfrm>
              <a:off x="4730870" y="2532601"/>
              <a:ext cx="2035922" cy="2035922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chemeClr val="tx1"/>
              </a:solidFill>
            </a:ln>
            <a:effectLst>
              <a:outerShdw blurRad="2540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0" tIns="228600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Security Policy Engine(s)</a:t>
              </a:r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E6587D1F-6F2F-4DB5-B903-26754C96627A}"/>
                </a:ext>
              </a:extLst>
            </p:cNvPr>
            <p:cNvGrpSpPr/>
            <p:nvPr/>
          </p:nvGrpSpPr>
          <p:grpSpPr>
            <a:xfrm>
              <a:off x="5477376" y="2820620"/>
              <a:ext cx="716814" cy="328712"/>
              <a:chOff x="4603038" y="2755305"/>
              <a:chExt cx="1278249" cy="586170"/>
            </a:xfrm>
          </p:grpSpPr>
          <p:sp>
            <p:nvSpPr>
              <p:cNvPr id="170" name="Flowchart: Decision 169">
                <a:extLst>
                  <a:ext uri="{FF2B5EF4-FFF2-40B4-BE49-F238E27FC236}">
                    <a16:creationId xmlns:a16="http://schemas.microsoft.com/office/drawing/2014/main" id="{12D04DAB-DEAB-4E14-AF73-026542E561DD}"/>
                  </a:ext>
                </a:extLst>
              </p:cNvPr>
              <p:cNvSpPr/>
              <p:nvPr/>
            </p:nvSpPr>
            <p:spPr bwMode="auto">
              <a:xfrm>
                <a:off x="4603038" y="2755305"/>
                <a:ext cx="874087" cy="586170"/>
              </a:xfrm>
              <a:prstGeom prst="flowChartDecision">
                <a:avLst/>
              </a:prstGeom>
              <a:noFill/>
              <a:ln w="28575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71" name="Straight Arrow Connector 170">
                <a:extLst>
                  <a:ext uri="{FF2B5EF4-FFF2-40B4-BE49-F238E27FC236}">
                    <a16:creationId xmlns:a16="http://schemas.microsoft.com/office/drawing/2014/main" id="{3DFAEF09-7258-4E1E-9487-D0AFF25163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8164" y="3048390"/>
                <a:ext cx="423123" cy="0"/>
              </a:xfrm>
              <a:prstGeom prst="straightConnector1">
                <a:avLst/>
              </a:prstGeom>
              <a:noFill/>
              <a:ln w="28575">
                <a:solidFill>
                  <a:schemeClr val="bg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F041D2E9-7DA0-4DD7-A911-062D8CA66317}"/>
                  </a:ext>
                </a:extLst>
              </p:cNvPr>
              <p:cNvSpPr/>
              <p:nvPr/>
            </p:nvSpPr>
            <p:spPr bwMode="auto">
              <a:xfrm>
                <a:off x="4945912" y="3027417"/>
                <a:ext cx="290368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0272F110-E2A7-47CA-99CA-B64F6FADFE25}"/>
                  </a:ext>
                </a:extLst>
              </p:cNvPr>
              <p:cNvGrpSpPr/>
              <p:nvPr/>
            </p:nvGrpSpPr>
            <p:grpSpPr>
              <a:xfrm>
                <a:off x="4945912" y="2948513"/>
                <a:ext cx="246315" cy="202203"/>
                <a:chOff x="4919039" y="2921500"/>
                <a:chExt cx="318420" cy="202203"/>
              </a:xfrm>
            </p:grpSpPr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DB94FEBD-DF7B-4CE6-B39E-AE2148BF1127}"/>
                    </a:ext>
                  </a:extLst>
                </p:cNvPr>
                <p:cNvSpPr/>
                <p:nvPr/>
              </p:nvSpPr>
              <p:spPr bwMode="auto">
                <a:xfrm>
                  <a:off x="4919044" y="2921500"/>
                  <a:ext cx="290365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598C1ED5-85E2-4455-AB2F-253688B86067}"/>
                    </a:ext>
                  </a:extLst>
                </p:cNvPr>
                <p:cNvSpPr/>
                <p:nvPr/>
              </p:nvSpPr>
              <p:spPr bwMode="auto">
                <a:xfrm>
                  <a:off x="4919039" y="3077984"/>
                  <a:ext cx="318420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000" b="0" i="0" u="none" strike="noStrike" kern="120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68DFC07F-9C58-4E09-8EEE-500C4ABBEE0A}"/>
                  </a:ext>
                </a:extLst>
              </p:cNvPr>
              <p:cNvSpPr/>
              <p:nvPr/>
            </p:nvSpPr>
            <p:spPr bwMode="auto">
              <a:xfrm>
                <a:off x="4867499" y="2949025"/>
                <a:ext cx="49292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90DB3655-421E-49A2-80A1-70DA4CE5E6B3}"/>
                  </a:ext>
                </a:extLst>
              </p:cNvPr>
              <p:cNvSpPr/>
              <p:nvPr/>
            </p:nvSpPr>
            <p:spPr bwMode="auto">
              <a:xfrm>
                <a:off x="4869577" y="3109444"/>
                <a:ext cx="49292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1A3B2725-D154-4CB5-A742-7563D2125F0F}"/>
                  </a:ext>
                </a:extLst>
              </p:cNvPr>
              <p:cNvSpPr/>
              <p:nvPr/>
            </p:nvSpPr>
            <p:spPr bwMode="auto">
              <a:xfrm>
                <a:off x="4869577" y="3026305"/>
                <a:ext cx="49292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B3EEBA3-8C92-4FCD-9E57-713AA3CA5CE4}"/>
              </a:ext>
            </a:extLst>
          </p:cNvPr>
          <p:cNvGrpSpPr/>
          <p:nvPr/>
        </p:nvGrpSpPr>
        <p:grpSpPr>
          <a:xfrm>
            <a:off x="3013027" y="2969445"/>
            <a:ext cx="2112419" cy="2450620"/>
            <a:chOff x="2881970" y="2532255"/>
            <a:chExt cx="1857757" cy="2698932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FC32DBE-C779-4BB8-B973-616860D169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126" y="3759739"/>
              <a:ext cx="1199138" cy="1"/>
            </a:xfrm>
            <a:prstGeom prst="straightConnector1">
              <a:avLst/>
            </a:prstGeom>
            <a:ln w="25400">
              <a:solidFill>
                <a:schemeClr val="bg2">
                  <a:lumMod val="50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25">
              <a:extLst>
                <a:ext uri="{FF2B5EF4-FFF2-40B4-BE49-F238E27FC236}">
                  <a16:creationId xmlns:a16="http://schemas.microsoft.com/office/drawing/2014/main" id="{BDAD08A1-C3BC-4463-8FC2-27EF3F78B020}"/>
                </a:ext>
              </a:extLst>
            </p:cNvPr>
            <p:cNvCxnSpPr>
              <a:cxnSpLocks/>
            </p:cNvCxnSpPr>
            <p:nvPr/>
          </p:nvCxnSpPr>
          <p:spPr>
            <a:xfrm>
              <a:off x="2881970" y="2532255"/>
              <a:ext cx="1857757" cy="942283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25">
              <a:extLst>
                <a:ext uri="{FF2B5EF4-FFF2-40B4-BE49-F238E27FC236}">
                  <a16:creationId xmlns:a16="http://schemas.microsoft.com/office/drawing/2014/main" id="{6892C29B-14E1-46CC-A9D5-766FA35C0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89528" y="4005780"/>
              <a:ext cx="1849589" cy="1225407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accent1"/>
              </a:solidFill>
              <a:prstDash val="sysDot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254030-492E-443C-8F12-E7DB7D34AE2F}"/>
              </a:ext>
            </a:extLst>
          </p:cNvPr>
          <p:cNvGrpSpPr/>
          <p:nvPr/>
        </p:nvGrpSpPr>
        <p:grpSpPr>
          <a:xfrm>
            <a:off x="5398025" y="4383418"/>
            <a:ext cx="1668872" cy="400110"/>
            <a:chOff x="4826014" y="1231138"/>
            <a:chExt cx="1668872" cy="400110"/>
          </a:xfrm>
        </p:grpSpPr>
        <p:pic>
          <p:nvPicPr>
            <p:cNvPr id="158" name="Graphic 752" descr="Arrow circle">
              <a:extLst>
                <a:ext uri="{FF2B5EF4-FFF2-40B4-BE49-F238E27FC236}">
                  <a16:creationId xmlns:a16="http://schemas.microsoft.com/office/drawing/2014/main" id="{8E891163-EF06-427D-98FB-76B721D6B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826014" y="1260412"/>
              <a:ext cx="341562" cy="341562"/>
            </a:xfrm>
            <a:prstGeom prst="rect">
              <a:avLst/>
            </a:prstGeom>
          </p:spPr>
        </p:pic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B6568A6C-A38D-4CE2-B36E-0F228F672760}"/>
                </a:ext>
              </a:extLst>
            </p:cNvPr>
            <p:cNvSpPr/>
            <p:nvPr/>
          </p:nvSpPr>
          <p:spPr>
            <a:xfrm>
              <a:off x="5177334" y="1231138"/>
              <a:ext cx="1317552" cy="400110"/>
            </a:xfrm>
            <a:prstGeom prst="rect">
              <a:avLst/>
            </a:prstGeom>
          </p:spPr>
          <p:txBody>
            <a:bodyPr wrap="square" lIns="0" rIns="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Continuous Risk </a:t>
              </a:r>
              <a:b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</a:b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Evaluation</a:t>
              </a:r>
            </a:p>
          </p:txBody>
        </p:sp>
      </p:grp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552F93D0-C4FC-4659-B8A2-13A10B96B5A4}"/>
              </a:ext>
            </a:extLst>
          </p:cNvPr>
          <p:cNvSpPr/>
          <p:nvPr/>
        </p:nvSpPr>
        <p:spPr bwMode="auto">
          <a:xfrm>
            <a:off x="1602836" y="2457810"/>
            <a:ext cx="1410191" cy="1023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8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182880" rIns="0" numCol="1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FAF67AD-B8E9-49E8-9ECA-C232B30C3BDF}"/>
              </a:ext>
            </a:extLst>
          </p:cNvPr>
          <p:cNvGrpSpPr/>
          <p:nvPr/>
        </p:nvGrpSpPr>
        <p:grpSpPr>
          <a:xfrm>
            <a:off x="7140104" y="1833336"/>
            <a:ext cx="3785664" cy="4778080"/>
            <a:chOff x="6755186" y="1396146"/>
            <a:chExt cx="3785664" cy="4778080"/>
          </a:xfrm>
        </p:grpSpPr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809ED6C9-6A4F-440D-8B65-D40D57E70567}"/>
                </a:ext>
              </a:extLst>
            </p:cNvPr>
            <p:cNvCxnSpPr>
              <a:cxnSpLocks/>
              <a:stCxn id="168" idx="6"/>
              <a:endCxn id="49" idx="1"/>
            </p:cNvCxnSpPr>
            <p:nvPr/>
          </p:nvCxnSpPr>
          <p:spPr>
            <a:xfrm flipV="1">
              <a:off x="6755186" y="3083089"/>
              <a:ext cx="939537" cy="467473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107C1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2826CBF4-00E1-4043-AC84-5372E54A5ADD}"/>
                </a:ext>
              </a:extLst>
            </p:cNvPr>
            <p:cNvCxnSpPr>
              <a:cxnSpLocks/>
              <a:endCxn id="34" idx="1"/>
            </p:cNvCxnSpPr>
            <p:nvPr/>
          </p:nvCxnSpPr>
          <p:spPr>
            <a:xfrm>
              <a:off x="6764944" y="3734094"/>
              <a:ext cx="922690" cy="794529"/>
            </a:xfrm>
            <a:prstGeom prst="bentConnector3">
              <a:avLst>
                <a:gd name="adj1" fmla="val 47695"/>
              </a:avLst>
            </a:prstGeom>
            <a:ln w="25400">
              <a:solidFill>
                <a:srgbClr val="107C1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or: Elbow 27">
              <a:extLst>
                <a:ext uri="{FF2B5EF4-FFF2-40B4-BE49-F238E27FC236}">
                  <a16:creationId xmlns:a16="http://schemas.microsoft.com/office/drawing/2014/main" id="{AB852BD4-2275-4E41-B129-5FF4A7CF95DA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 rot="16200000" flipH="1">
              <a:off x="6852214" y="4841035"/>
              <a:ext cx="1189136" cy="481704"/>
            </a:xfrm>
            <a:prstGeom prst="bentConnector2">
              <a:avLst/>
            </a:prstGeom>
            <a:ln w="25400">
              <a:solidFill>
                <a:srgbClr val="107C1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C0DAB007-3E7E-4247-8165-1A690DD0ADF6}"/>
                </a:ext>
              </a:extLst>
            </p:cNvPr>
            <p:cNvSpPr/>
            <p:nvPr/>
          </p:nvSpPr>
          <p:spPr bwMode="auto">
            <a:xfrm>
              <a:off x="7693958" y="1396146"/>
              <a:ext cx="2839804" cy="998034"/>
            </a:xfrm>
            <a:prstGeom prst="roundRect">
              <a:avLst>
                <a:gd name="adj" fmla="val 0"/>
              </a:avLst>
            </a:prstGeom>
            <a:ln w="28575">
              <a:solidFill>
                <a:srgbClr val="107C10"/>
              </a:solidFill>
            </a:ln>
            <a:effectLst>
              <a:outerShdw blurRad="63500" dist="38100" dir="2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US" sz="1400" b="1" dirty="0">
                <a:gradFill>
                  <a:gsLst>
                    <a:gs pos="0">
                      <a:srgbClr val="107C10"/>
                    </a:gs>
                    <a:gs pos="100000">
                      <a:srgbClr val="107C10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07C10"/>
                      </a:gs>
                      <a:gs pos="100000">
                        <a:srgbClr val="107C1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Data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0E1A2F05-0B88-4746-B70C-06928616DC57}"/>
                </a:ext>
              </a:extLst>
            </p:cNvPr>
            <p:cNvSpPr/>
            <p:nvPr/>
          </p:nvSpPr>
          <p:spPr bwMode="auto">
            <a:xfrm>
              <a:off x="7687634" y="3990014"/>
              <a:ext cx="2846127" cy="1077217"/>
            </a:xfrm>
            <a:prstGeom prst="roundRect">
              <a:avLst>
                <a:gd name="adj" fmla="val 0"/>
              </a:avLst>
            </a:prstGeom>
            <a:ln w="28575">
              <a:solidFill>
                <a:srgbClr val="107C10"/>
              </a:solidFill>
            </a:ln>
            <a:effectLst>
              <a:outerShdw blurRad="63500" dist="38100" dir="2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107C10"/>
                    </a:gs>
                    <a:gs pos="100000">
                      <a:srgbClr val="107C1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07C10"/>
                      </a:gs>
                      <a:gs pos="100000">
                        <a:srgbClr val="107C1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         Infrastructure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E62F2611-DC4F-4678-8546-A5FB6304E4B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837036" y="2278235"/>
              <a:ext cx="1254170" cy="488026"/>
            </a:xfrm>
            <a:prstGeom prst="bentConnector2">
              <a:avLst/>
            </a:prstGeom>
            <a:ln w="25400">
              <a:solidFill>
                <a:srgbClr val="107C1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AD24F43-4FA5-4CDF-A749-A6B8B96D0EDB}"/>
                </a:ext>
              </a:extLst>
            </p:cNvPr>
            <p:cNvSpPr/>
            <p:nvPr/>
          </p:nvSpPr>
          <p:spPr bwMode="auto">
            <a:xfrm>
              <a:off x="7687634" y="5178683"/>
              <a:ext cx="2844822" cy="995543"/>
            </a:xfrm>
            <a:prstGeom prst="roundRect">
              <a:avLst>
                <a:gd name="adj" fmla="val 0"/>
              </a:avLst>
            </a:prstGeom>
            <a:ln w="28575">
              <a:solidFill>
                <a:srgbClr val="107C10"/>
              </a:solidFill>
            </a:ln>
            <a:effectLst>
              <a:outerShdw blurRad="63500" dist="38100" dir="2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67">
                <a:spcAft>
                  <a:spcPts val="600"/>
                </a:spcAft>
              </a:pPr>
              <a:endParaRPr lang="en-US" sz="1400" b="1" dirty="0">
                <a:gradFill>
                  <a:gsLst>
                    <a:gs pos="0">
                      <a:srgbClr val="107C10"/>
                    </a:gs>
                    <a:gs pos="100000">
                      <a:srgbClr val="107C10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  <a:p>
              <a:pPr algn="ctr" defTabSz="914367">
                <a:spcAft>
                  <a:spcPts val="600"/>
                </a:spcAft>
              </a:pPr>
              <a:r>
                <a:rPr lang="en-US" b="1" dirty="0">
                  <a:gradFill>
                    <a:gsLst>
                      <a:gs pos="0">
                        <a:srgbClr val="107C10"/>
                      </a:gs>
                      <a:gs pos="100000">
                        <a:srgbClr val="107C10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        Networking</a:t>
              </a:r>
            </a:p>
            <a:p>
              <a:pPr defTabSz="914367">
                <a:spcAft>
                  <a:spcPts val="600"/>
                </a:spcAft>
              </a:pPr>
              <a:endParaRPr lang="en-US" sz="1400" b="1" dirty="0">
                <a:gradFill>
                  <a:gsLst>
                    <a:gs pos="0">
                      <a:srgbClr val="107C10"/>
                    </a:gs>
                    <a:gs pos="100000">
                      <a:srgbClr val="107C10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C208588-FF30-49E9-86DB-53B5330203D8}"/>
                </a:ext>
              </a:extLst>
            </p:cNvPr>
            <p:cNvSpPr/>
            <p:nvPr/>
          </p:nvSpPr>
          <p:spPr bwMode="auto">
            <a:xfrm>
              <a:off x="7694723" y="2505863"/>
              <a:ext cx="2846127" cy="1154452"/>
            </a:xfrm>
            <a:prstGeom prst="roundRect">
              <a:avLst>
                <a:gd name="adj" fmla="val 0"/>
              </a:avLst>
            </a:prstGeom>
            <a:ln w="28575">
              <a:solidFill>
                <a:srgbClr val="107C10"/>
              </a:solidFill>
            </a:ln>
            <a:effectLst>
              <a:outerShdw blurRad="63500" dist="38100" dir="2400000" algn="c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182880" tIns="91440"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lang="en-US" b="1" dirty="0">
                <a:gradFill>
                  <a:gsLst>
                    <a:gs pos="0">
                      <a:srgbClr val="107C10"/>
                    </a:gs>
                    <a:gs pos="100000">
                      <a:srgbClr val="107C10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107C10"/>
                      </a:gs>
                      <a:gs pos="100000">
                        <a:srgbClr val="107C1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anose="020B0502040204020203" pitchFamily="34" charset="0"/>
                  <a:ea typeface="Segoe UI Black" panose="020B0A02040204020203" pitchFamily="34" charset="0"/>
                  <a:cs typeface="Segoe UI" panose="020B0502040204020203" pitchFamily="34" charset="0"/>
                </a:rPr>
                <a:t>          Apps &amp; Protocols</a:t>
              </a:r>
            </a:p>
          </p:txBody>
        </p:sp>
      </p:grpSp>
      <p:sp>
        <p:nvSpPr>
          <p:cNvPr id="221" name="TextBox 220">
            <a:extLst>
              <a:ext uri="{FF2B5EF4-FFF2-40B4-BE49-F238E27FC236}">
                <a16:creationId xmlns:a16="http://schemas.microsoft.com/office/drawing/2014/main" id="{8D35DD84-ADF1-4E74-BA91-0FAA386A2340}"/>
              </a:ext>
            </a:extLst>
          </p:cNvPr>
          <p:cNvSpPr txBox="1"/>
          <p:nvPr/>
        </p:nvSpPr>
        <p:spPr>
          <a:xfrm>
            <a:off x="1697729" y="2873058"/>
            <a:ext cx="14549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dirty="0">
                <a:gradFill>
                  <a:gsLst>
                    <a:gs pos="2917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Identities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gradFill>
                <a:gsLst>
                  <a:gs pos="2917">
                    <a:srgbClr val="0078D4"/>
                  </a:gs>
                  <a:gs pos="100000">
                    <a:srgbClr val="0078D4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2" name="Rectangle: Rounded Corners 221">
            <a:extLst>
              <a:ext uri="{FF2B5EF4-FFF2-40B4-BE49-F238E27FC236}">
                <a16:creationId xmlns:a16="http://schemas.microsoft.com/office/drawing/2014/main" id="{DD359F68-1FCD-45DD-9FD5-E5B2F1D746FD}"/>
              </a:ext>
            </a:extLst>
          </p:cNvPr>
          <p:cNvSpPr/>
          <p:nvPr/>
        </p:nvSpPr>
        <p:spPr bwMode="auto">
          <a:xfrm>
            <a:off x="1623406" y="4924509"/>
            <a:ext cx="1410191" cy="1023269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8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182880" rIns="0" numCol="1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13F4E55-FE2D-4DB8-8844-F5BA3E8A9DF7}"/>
              </a:ext>
            </a:extLst>
          </p:cNvPr>
          <p:cNvSpPr txBox="1"/>
          <p:nvPr/>
        </p:nvSpPr>
        <p:spPr>
          <a:xfrm>
            <a:off x="1274627" y="5507153"/>
            <a:ext cx="2097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2917">
                      <a:srgbClr val="0078D4"/>
                    </a:gs>
                    <a:gs pos="100000">
                      <a:srgbClr val="0078D4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Devices</a:t>
            </a:r>
            <a:endParaRPr lang="en-US" sz="1800" b="1" dirty="0">
              <a:gradFill>
                <a:gsLst>
                  <a:gs pos="2917">
                    <a:srgbClr val="0078D4"/>
                  </a:gs>
                  <a:gs pos="100000">
                    <a:srgbClr val="0078D4"/>
                  </a:gs>
                </a:gsLst>
                <a:lin ang="5400000" scaled="0"/>
              </a:gradFill>
              <a:latin typeface="Segoe UI" panose="020B05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D6DB8EB-7491-4222-830E-228F3B637866}"/>
              </a:ext>
            </a:extLst>
          </p:cNvPr>
          <p:cNvGrpSpPr/>
          <p:nvPr/>
        </p:nvGrpSpPr>
        <p:grpSpPr>
          <a:xfrm>
            <a:off x="2112755" y="5056602"/>
            <a:ext cx="419516" cy="419516"/>
            <a:chOff x="529858" y="5558104"/>
            <a:chExt cx="812414" cy="812410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0517EDB7-7BF7-4DA0-85D0-90B7726A5F6F}"/>
                </a:ext>
              </a:extLst>
            </p:cNvPr>
            <p:cNvSpPr/>
            <p:nvPr/>
          </p:nvSpPr>
          <p:spPr bwMode="auto">
            <a:xfrm>
              <a:off x="529858" y="5558104"/>
              <a:ext cx="812414" cy="8124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0" i="1" u="none" strike="noStrike" kern="1200" cap="none" spc="0" normalizeH="0" baseline="0" noProof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2D2F8E9A-3CAD-4BD9-BE4E-9CABB21B357C}"/>
                </a:ext>
              </a:extLst>
            </p:cNvPr>
            <p:cNvGrpSpPr/>
            <p:nvPr/>
          </p:nvGrpSpPr>
          <p:grpSpPr>
            <a:xfrm>
              <a:off x="673870" y="5746604"/>
              <a:ext cx="524389" cy="369332"/>
              <a:chOff x="1569824" y="2493431"/>
              <a:chExt cx="1534468" cy="1080738"/>
            </a:xfrm>
          </p:grpSpPr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3CB9C7CD-B4B6-472E-9B5E-96C28CEB80B0}"/>
                  </a:ext>
                </a:extLst>
              </p:cNvPr>
              <p:cNvSpPr/>
              <p:nvPr/>
            </p:nvSpPr>
            <p:spPr>
              <a:xfrm>
                <a:off x="1739043" y="2493431"/>
                <a:ext cx="1223653" cy="912741"/>
              </a:xfrm>
              <a:custGeom>
                <a:avLst/>
                <a:gdLst>
                  <a:gd name="connsiteX0" fmla="*/ 877641 w 928080"/>
                  <a:gd name="connsiteY0" fmla="*/ 700095 h 696060"/>
                  <a:gd name="connsiteX1" fmla="*/ 58509 w 928080"/>
                  <a:gd name="connsiteY1" fmla="*/ 700095 h 696060"/>
                  <a:gd name="connsiteX2" fmla="*/ 0 w 928080"/>
                  <a:gd name="connsiteY2" fmla="*/ 641586 h 696060"/>
                  <a:gd name="connsiteX3" fmla="*/ 0 w 928080"/>
                  <a:gd name="connsiteY3" fmla="*/ 58509 h 696060"/>
                  <a:gd name="connsiteX4" fmla="*/ 58509 w 928080"/>
                  <a:gd name="connsiteY4" fmla="*/ 0 h 696060"/>
                  <a:gd name="connsiteX5" fmla="*/ 877641 w 928080"/>
                  <a:gd name="connsiteY5" fmla="*/ 0 h 696060"/>
                  <a:gd name="connsiteX6" fmla="*/ 936150 w 928080"/>
                  <a:gd name="connsiteY6" fmla="*/ 58509 h 696060"/>
                  <a:gd name="connsiteX7" fmla="*/ 936150 w 928080"/>
                  <a:gd name="connsiteY7" fmla="*/ 641586 h 696060"/>
                  <a:gd name="connsiteX8" fmla="*/ 877641 w 928080"/>
                  <a:gd name="connsiteY8" fmla="*/ 700095 h 696060"/>
                  <a:gd name="connsiteX9" fmla="*/ 877641 w 928080"/>
                  <a:gd name="connsiteY9" fmla="*/ 700095 h 6960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080" h="696060">
                    <a:moveTo>
                      <a:pt x="877641" y="700095"/>
                    </a:moveTo>
                    <a:cubicBezTo>
                      <a:pt x="58509" y="700095"/>
                      <a:pt x="58509" y="700095"/>
                      <a:pt x="58509" y="700095"/>
                    </a:cubicBezTo>
                    <a:cubicBezTo>
                      <a:pt x="26228" y="700095"/>
                      <a:pt x="0" y="673867"/>
                      <a:pt x="0" y="641586"/>
                    </a:cubicBezTo>
                    <a:cubicBezTo>
                      <a:pt x="0" y="58509"/>
                      <a:pt x="0" y="58509"/>
                      <a:pt x="0" y="58509"/>
                    </a:cubicBezTo>
                    <a:cubicBezTo>
                      <a:pt x="0" y="26228"/>
                      <a:pt x="26228" y="0"/>
                      <a:pt x="58509" y="0"/>
                    </a:cubicBezTo>
                    <a:cubicBezTo>
                      <a:pt x="877641" y="0"/>
                      <a:pt x="877641" y="0"/>
                      <a:pt x="877641" y="0"/>
                    </a:cubicBezTo>
                    <a:cubicBezTo>
                      <a:pt x="909922" y="0"/>
                      <a:pt x="936150" y="26228"/>
                      <a:pt x="936150" y="58509"/>
                    </a:cubicBezTo>
                    <a:cubicBezTo>
                      <a:pt x="936150" y="641586"/>
                      <a:pt x="936150" y="641586"/>
                      <a:pt x="936150" y="641586"/>
                    </a:cubicBezTo>
                    <a:cubicBezTo>
                      <a:pt x="936150" y="674876"/>
                      <a:pt x="909922" y="700095"/>
                      <a:pt x="877641" y="700095"/>
                    </a:cubicBezTo>
                    <a:lnTo>
                      <a:pt x="877641" y="700095"/>
                    </a:lnTo>
                    <a:close/>
                  </a:path>
                </a:pathLst>
              </a:custGeom>
              <a:solidFill>
                <a:srgbClr val="3E3E3E"/>
              </a:solidFill>
              <a:ln w="10018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77F528A7-0F22-449E-88E0-2F93751C878D}"/>
                  </a:ext>
                </a:extLst>
              </p:cNvPr>
              <p:cNvSpPr/>
              <p:nvPr/>
            </p:nvSpPr>
            <p:spPr>
              <a:xfrm>
                <a:off x="1818847" y="2576769"/>
                <a:ext cx="1077346" cy="687863"/>
              </a:xfrm>
              <a:custGeom>
                <a:avLst/>
                <a:gdLst>
                  <a:gd name="connsiteX0" fmla="*/ 819132 w 817114"/>
                  <a:gd name="connsiteY0" fmla="*/ 527594 h 524567"/>
                  <a:gd name="connsiteX1" fmla="*/ 0 w 817114"/>
                  <a:gd name="connsiteY1" fmla="*/ 527594 h 524567"/>
                  <a:gd name="connsiteX2" fmla="*/ 0 w 817114"/>
                  <a:gd name="connsiteY2" fmla="*/ 0 h 524567"/>
                  <a:gd name="connsiteX3" fmla="*/ 819132 w 817114"/>
                  <a:gd name="connsiteY3" fmla="*/ 0 h 524567"/>
                  <a:gd name="connsiteX4" fmla="*/ 819132 w 817114"/>
                  <a:gd name="connsiteY4" fmla="*/ 527594 h 524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7114" h="524567">
                    <a:moveTo>
                      <a:pt x="819132" y="527594"/>
                    </a:moveTo>
                    <a:lnTo>
                      <a:pt x="0" y="527594"/>
                    </a:lnTo>
                    <a:lnTo>
                      <a:pt x="0" y="0"/>
                    </a:lnTo>
                    <a:lnTo>
                      <a:pt x="819132" y="0"/>
                    </a:lnTo>
                    <a:lnTo>
                      <a:pt x="819132" y="527594"/>
                    </a:lnTo>
                    <a:close/>
                  </a:path>
                </a:pathLst>
              </a:custGeom>
              <a:solidFill>
                <a:schemeClr val="bg1"/>
              </a:solidFill>
              <a:ln w="10018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DB6D70E-D155-4877-85C6-24D287DE928E}"/>
                  </a:ext>
                </a:extLst>
              </p:cNvPr>
              <p:cNvSpPr/>
              <p:nvPr/>
            </p:nvSpPr>
            <p:spPr>
              <a:xfrm>
                <a:off x="1569824" y="3362519"/>
                <a:ext cx="1534468" cy="211650"/>
              </a:xfrm>
              <a:custGeom>
                <a:avLst/>
                <a:gdLst>
                  <a:gd name="connsiteX0" fmla="*/ 1046654 w 1160100"/>
                  <a:gd name="connsiteY0" fmla="*/ 0 h 161405"/>
                  <a:gd name="connsiteX1" fmla="*/ 141776 w 1160100"/>
                  <a:gd name="connsiteY1" fmla="*/ 0 h 161405"/>
                  <a:gd name="connsiteX2" fmla="*/ 112522 w 1160100"/>
                  <a:gd name="connsiteY2" fmla="*/ 18158 h 161405"/>
                  <a:gd name="connsiteX3" fmla="*/ 3573 w 1160100"/>
                  <a:gd name="connsiteY3" fmla="*/ 115001 h 161405"/>
                  <a:gd name="connsiteX4" fmla="*/ 32828 w 1160100"/>
                  <a:gd name="connsiteY4" fmla="*/ 162414 h 161405"/>
                  <a:gd name="connsiteX5" fmla="*/ 1135427 w 1160100"/>
                  <a:gd name="connsiteY5" fmla="*/ 162414 h 161405"/>
                  <a:gd name="connsiteX6" fmla="*/ 1162664 w 1160100"/>
                  <a:gd name="connsiteY6" fmla="*/ 111975 h 161405"/>
                  <a:gd name="connsiteX7" fmla="*/ 1073892 w 1160100"/>
                  <a:gd name="connsiteY7" fmla="*/ 16141 h 161405"/>
                  <a:gd name="connsiteX8" fmla="*/ 1046654 w 1160100"/>
                  <a:gd name="connsiteY8" fmla="*/ 0 h 161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60100" h="161405">
                    <a:moveTo>
                      <a:pt x="1046654" y="0"/>
                    </a:moveTo>
                    <a:lnTo>
                      <a:pt x="141776" y="0"/>
                    </a:lnTo>
                    <a:cubicBezTo>
                      <a:pt x="129671" y="0"/>
                      <a:pt x="124627" y="8070"/>
                      <a:pt x="112522" y="18158"/>
                    </a:cubicBezTo>
                    <a:lnTo>
                      <a:pt x="3573" y="115001"/>
                    </a:lnTo>
                    <a:cubicBezTo>
                      <a:pt x="-7524" y="137194"/>
                      <a:pt x="8617" y="162414"/>
                      <a:pt x="32828" y="162414"/>
                    </a:cubicBezTo>
                    <a:lnTo>
                      <a:pt x="1135427" y="162414"/>
                    </a:lnTo>
                    <a:cubicBezTo>
                      <a:pt x="1161656" y="162414"/>
                      <a:pt x="1176787" y="134168"/>
                      <a:pt x="1162664" y="111975"/>
                    </a:cubicBezTo>
                    <a:lnTo>
                      <a:pt x="1073892" y="16141"/>
                    </a:lnTo>
                    <a:cubicBezTo>
                      <a:pt x="1064813" y="6053"/>
                      <a:pt x="1057751" y="0"/>
                      <a:pt x="1046654" y="0"/>
                    </a:cubicBezTo>
                    <a:close/>
                  </a:path>
                </a:pathLst>
              </a:custGeom>
              <a:solidFill>
                <a:srgbClr val="3E3E3E"/>
              </a:solidFill>
              <a:ln w="10018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2" name="Oval 201">
            <a:extLst>
              <a:ext uri="{FF2B5EF4-FFF2-40B4-BE49-F238E27FC236}">
                <a16:creationId xmlns:a16="http://schemas.microsoft.com/office/drawing/2014/main" id="{33C7BFAE-15D2-439C-8982-713419AFDC1B}"/>
              </a:ext>
            </a:extLst>
          </p:cNvPr>
          <p:cNvSpPr/>
          <p:nvPr/>
        </p:nvSpPr>
        <p:spPr bwMode="auto">
          <a:xfrm>
            <a:off x="2115406" y="2494967"/>
            <a:ext cx="419516" cy="4195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err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2" name="Graphic 241" descr="User with solid fill">
            <a:extLst>
              <a:ext uri="{FF2B5EF4-FFF2-40B4-BE49-F238E27FC236}">
                <a16:creationId xmlns:a16="http://schemas.microsoft.com/office/drawing/2014/main" id="{61E27D07-D99B-4B29-84BF-ABE9A57017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68760" y="2545151"/>
            <a:ext cx="307504" cy="307504"/>
          </a:xfrm>
          <a:prstGeom prst="rect">
            <a:avLst/>
          </a:prstGeom>
        </p:spPr>
      </p:pic>
      <p:sp>
        <p:nvSpPr>
          <p:cNvPr id="245" name="Oval 244">
            <a:extLst>
              <a:ext uri="{FF2B5EF4-FFF2-40B4-BE49-F238E27FC236}">
                <a16:creationId xmlns:a16="http://schemas.microsoft.com/office/drawing/2014/main" id="{BA56E786-8E31-4939-AE44-8296FD63B83E}"/>
              </a:ext>
            </a:extLst>
          </p:cNvPr>
          <p:cNvSpPr/>
          <p:nvPr/>
        </p:nvSpPr>
        <p:spPr bwMode="auto">
          <a:xfrm>
            <a:off x="8381674" y="2143549"/>
            <a:ext cx="419516" cy="4195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err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44" name="Graphic 243" descr="Statistics with solid fill">
            <a:extLst>
              <a:ext uri="{FF2B5EF4-FFF2-40B4-BE49-F238E27FC236}">
                <a16:creationId xmlns:a16="http://schemas.microsoft.com/office/drawing/2014/main" id="{3925B22F-A626-4B46-B6E5-4FA1680C7F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32633" y="2176466"/>
            <a:ext cx="317598" cy="317598"/>
          </a:xfrm>
          <a:prstGeom prst="rect">
            <a:avLst/>
          </a:prstGeom>
        </p:spPr>
      </p:pic>
      <p:sp>
        <p:nvSpPr>
          <p:cNvPr id="246" name="Oval 245">
            <a:extLst>
              <a:ext uri="{FF2B5EF4-FFF2-40B4-BE49-F238E27FC236}">
                <a16:creationId xmlns:a16="http://schemas.microsoft.com/office/drawing/2014/main" id="{4BC7FD26-F34C-4A74-9207-F2859D48A3CE}"/>
              </a:ext>
            </a:extLst>
          </p:cNvPr>
          <p:cNvSpPr/>
          <p:nvPr/>
        </p:nvSpPr>
        <p:spPr bwMode="auto">
          <a:xfrm>
            <a:off x="8390955" y="3289134"/>
            <a:ext cx="419516" cy="4195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err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499DD394-1017-4BB4-838E-B41E992D4B9F}"/>
              </a:ext>
            </a:extLst>
          </p:cNvPr>
          <p:cNvSpPr/>
          <p:nvPr/>
        </p:nvSpPr>
        <p:spPr bwMode="auto">
          <a:xfrm>
            <a:off x="8406654" y="4767603"/>
            <a:ext cx="419516" cy="4195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err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FFAFCBB9-545B-4262-AE44-B86DEF1EF8B9}"/>
              </a:ext>
            </a:extLst>
          </p:cNvPr>
          <p:cNvSpPr/>
          <p:nvPr/>
        </p:nvSpPr>
        <p:spPr bwMode="auto">
          <a:xfrm>
            <a:off x="8424709" y="5943873"/>
            <a:ext cx="419516" cy="419516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254000" dist="762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1" u="none" strike="noStrike" kern="1200" cap="none" spc="0" normalizeH="0" baseline="0" noProof="0" err="1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261" name="Graphic 260" descr="Network with solid fill">
            <a:extLst>
              <a:ext uri="{FF2B5EF4-FFF2-40B4-BE49-F238E27FC236}">
                <a16:creationId xmlns:a16="http://schemas.microsoft.com/office/drawing/2014/main" id="{1CB11F78-5B9B-42B2-ABBF-C748F97C48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49456" y="5951633"/>
            <a:ext cx="369332" cy="369332"/>
          </a:xfrm>
          <a:prstGeom prst="rect">
            <a:avLst/>
          </a:prstGeom>
        </p:spPr>
      </p:pic>
      <p:pic>
        <p:nvPicPr>
          <p:cNvPr id="263" name="Graphic 262" descr="Oil Barrel with solid fill">
            <a:extLst>
              <a:ext uri="{FF2B5EF4-FFF2-40B4-BE49-F238E27FC236}">
                <a16:creationId xmlns:a16="http://schemas.microsoft.com/office/drawing/2014/main" id="{F77B355C-51EB-455A-A5C1-3CA03714AD4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67465" y="4828414"/>
            <a:ext cx="297893" cy="297893"/>
          </a:xfrm>
          <a:prstGeom prst="rect">
            <a:avLst/>
          </a:prstGeom>
        </p:spPr>
      </p:pic>
      <p:pic>
        <p:nvPicPr>
          <p:cNvPr id="265" name="Graphic 264" descr="Box with solid fill">
            <a:extLst>
              <a:ext uri="{FF2B5EF4-FFF2-40B4-BE49-F238E27FC236}">
                <a16:creationId xmlns:a16="http://schemas.microsoft.com/office/drawing/2014/main" id="{A0D96839-1FE8-4EE2-9968-EC99E7E572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60476" y="3352507"/>
            <a:ext cx="304882" cy="3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64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Picture 26" descr="The IoT Ecosystem (7 Key Layers &amp;amp; Components) - Thales">
            <a:extLst>
              <a:ext uri="{FF2B5EF4-FFF2-40B4-BE49-F238E27FC236}">
                <a16:creationId xmlns:a16="http://schemas.microsoft.com/office/drawing/2014/main" id="{F8F2C511-7270-40F6-BEB6-A99478BBF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34830">
            <a:off x="8138486" y="3661091"/>
            <a:ext cx="2664224" cy="1213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etermining Solar PV SCADA System Costs: Upfront and Long-Term  Considerations">
            <a:extLst>
              <a:ext uri="{FF2B5EF4-FFF2-40B4-BE49-F238E27FC236}">
                <a16:creationId xmlns:a16="http://schemas.microsoft.com/office/drawing/2014/main" id="{5E73F485-D2E3-4BE6-895D-98DBB8CAC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44664">
            <a:off x="4716382" y="2890145"/>
            <a:ext cx="2103615" cy="138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8BE979C-C096-4B2E-A52C-38556ED7E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Quick Google search on OT/IoT/IIoT/ICS</a:t>
            </a:r>
          </a:p>
        </p:txBody>
      </p:sp>
      <p:pic>
        <p:nvPicPr>
          <p:cNvPr id="7" name="Graphic 6" descr="A grid with small circles">
            <a:extLst>
              <a:ext uri="{FF2B5EF4-FFF2-40B4-BE49-F238E27FC236}">
                <a16:creationId xmlns:a16="http://schemas.microsoft.com/office/drawing/2014/main" id="{36A7C0F7-C0DC-4CE9-B571-CC6A6F0D4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pic>
        <p:nvPicPr>
          <p:cNvPr id="1026" name="Picture 2" descr="EEIP: State-of-the-art of the industrial digital landscape">
            <a:extLst>
              <a:ext uri="{FF2B5EF4-FFF2-40B4-BE49-F238E27FC236}">
                <a16:creationId xmlns:a16="http://schemas.microsoft.com/office/drawing/2014/main" id="{BC3DEF2A-5D93-4481-BAA0-A699B5695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14923">
            <a:off x="185755" y="2687713"/>
            <a:ext cx="2412088" cy="135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ACDFF0A5-7FBE-4A47-AB6A-07AFCDEB0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rot="20177854">
            <a:off x="10254075" y="4895259"/>
            <a:ext cx="1606580" cy="1654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2A6DB3C7-20E2-4FCB-98A2-E4F8D000A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20386003">
            <a:off x="2914064" y="2348461"/>
            <a:ext cx="1788881" cy="1464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New security obligations for Australian Critical Infrastructure Providers:  Why? - Privacy108 | Australian Data Privacy &amp;amp; Security Consulting">
            <a:extLst>
              <a:ext uri="{FF2B5EF4-FFF2-40B4-BE49-F238E27FC236}">
                <a16:creationId xmlns:a16="http://schemas.microsoft.com/office/drawing/2014/main" id="{5DEF730E-A373-4706-A477-BA45D4C96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69906">
            <a:off x="2353383" y="3857466"/>
            <a:ext cx="2152774" cy="1568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What are the Most Popular PLC Programming Languages? - YouTube">
            <a:extLst>
              <a:ext uri="{FF2B5EF4-FFF2-40B4-BE49-F238E27FC236}">
                <a16:creationId xmlns:a16="http://schemas.microsoft.com/office/drawing/2014/main" id="{6A708FFD-D1D5-42CE-BE6F-B432BC1A5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278">
            <a:off x="9610783" y="2283722"/>
            <a:ext cx="2248593" cy="126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tyle and size considerations when selecting a control valve - Pump  Industry Magazine">
            <a:extLst>
              <a:ext uri="{FF2B5EF4-FFF2-40B4-BE49-F238E27FC236}">
                <a16:creationId xmlns:a16="http://schemas.microsoft.com/office/drawing/2014/main" id="{F8825D46-D211-45E5-A1B7-A20019B78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753419">
            <a:off x="5832507" y="4464374"/>
            <a:ext cx="2157606" cy="143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NVLink, NVMe, Operational Technology - OT, OpenAcc in physical  devices Datacenters?">
            <a:extLst>
              <a:ext uri="{FF2B5EF4-FFF2-40B4-BE49-F238E27FC236}">
                <a16:creationId xmlns:a16="http://schemas.microsoft.com/office/drawing/2014/main" id="{8673D80F-6507-4812-82D8-0A75FC5A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3318">
            <a:off x="6901331" y="2198078"/>
            <a:ext cx="2371013" cy="143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>
            <a:extLst>
              <a:ext uri="{FF2B5EF4-FFF2-40B4-BE49-F238E27FC236}">
                <a16:creationId xmlns:a16="http://schemas.microsoft.com/office/drawing/2014/main" id="{D4C66096-014D-48CB-B52D-4AA459D63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 rot="1278137">
            <a:off x="8201170" y="5126907"/>
            <a:ext cx="1434144" cy="1442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44" name="Picture 20" descr="16131.5-Modbus - PYRANOMETER: LAMBRECHT meteo GmbH - Your partner for  professional environmental measuring technology">
            <a:extLst>
              <a:ext uri="{FF2B5EF4-FFF2-40B4-BE49-F238E27FC236}">
                <a16:creationId xmlns:a16="http://schemas.microsoft.com/office/drawing/2014/main" id="{69A84D21-5779-4AB8-9485-4B0EF5143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118" y="5324827"/>
            <a:ext cx="1417648" cy="141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Industrial Automation Control Products &amp;amp; Systems">
            <a:extLst>
              <a:ext uri="{FF2B5EF4-FFF2-40B4-BE49-F238E27FC236}">
                <a16:creationId xmlns:a16="http://schemas.microsoft.com/office/drawing/2014/main" id="{D8F11D73-5A38-4730-97A0-9E383DB81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4330">
            <a:off x="308605" y="4795744"/>
            <a:ext cx="1916476" cy="16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6442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CECC2D-08D3-494E-9CC1-3754C705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Zero Trust for OT/IIoT/IoT - recommendations</a:t>
            </a:r>
          </a:p>
        </p:txBody>
      </p:sp>
      <p:pic>
        <p:nvPicPr>
          <p:cNvPr id="6" name="Graphic 5" descr="A grid with small circles">
            <a:extLst>
              <a:ext uri="{FF2B5EF4-FFF2-40B4-BE49-F238E27FC236}">
                <a16:creationId xmlns:a16="http://schemas.microsoft.com/office/drawing/2014/main" id="{9EAEAEBB-76AF-42F6-B4FD-42BB4C9C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41CC0F4-6346-44C0-A136-921DC76C2FAA}"/>
              </a:ext>
            </a:extLst>
          </p:cNvPr>
          <p:cNvSpPr/>
          <p:nvPr/>
        </p:nvSpPr>
        <p:spPr>
          <a:xfrm>
            <a:off x="710295" y="1941168"/>
            <a:ext cx="2579914" cy="468823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7B5262-EF15-405E-8274-89C5CF7AC2A1}"/>
              </a:ext>
            </a:extLst>
          </p:cNvPr>
          <p:cNvSpPr/>
          <p:nvPr/>
        </p:nvSpPr>
        <p:spPr>
          <a:xfrm>
            <a:off x="710293" y="1951267"/>
            <a:ext cx="2579915" cy="124097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E48CF-C2C8-42F0-9A29-87D7F5362474}"/>
              </a:ext>
            </a:extLst>
          </p:cNvPr>
          <p:cNvSpPr txBox="1"/>
          <p:nvPr/>
        </p:nvSpPr>
        <p:spPr>
          <a:xfrm>
            <a:off x="636672" y="3966643"/>
            <a:ext cx="2777726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-apple-system"/>
              </a:rPr>
              <a:t>Verify explicitly.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ctr"/>
            <a:r>
              <a:rPr lang="en-US" dirty="0">
                <a:latin typeface="-apple-system"/>
              </a:rPr>
              <a:t>Implement least privileged access.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ctr"/>
            <a:r>
              <a:rPr lang="en-US" dirty="0">
                <a:latin typeface="-apple-system"/>
              </a:rPr>
              <a:t>Assume compromise.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53C7EC-B56F-4B7B-B5AD-F387B1309CBF}"/>
              </a:ext>
            </a:extLst>
          </p:cNvPr>
          <p:cNvSpPr/>
          <p:nvPr/>
        </p:nvSpPr>
        <p:spPr>
          <a:xfrm>
            <a:off x="3418116" y="1941168"/>
            <a:ext cx="2579914" cy="468823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1643D-BCA6-427B-ADE2-7849B7AB887B}"/>
              </a:ext>
            </a:extLst>
          </p:cNvPr>
          <p:cNvSpPr/>
          <p:nvPr/>
        </p:nvSpPr>
        <p:spPr>
          <a:xfrm>
            <a:off x="3418114" y="1934934"/>
            <a:ext cx="2579915" cy="124097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1AA6D-8798-43E8-9A59-16E96D268C15}"/>
              </a:ext>
            </a:extLst>
          </p:cNvPr>
          <p:cNvSpPr txBox="1"/>
          <p:nvPr/>
        </p:nvSpPr>
        <p:spPr>
          <a:xfrm>
            <a:off x="3327171" y="3828143"/>
            <a:ext cx="2777726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-apple-system"/>
              </a:rPr>
              <a:t>Apply basic hygiene.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ctr"/>
            <a:r>
              <a:rPr lang="en-US" dirty="0">
                <a:latin typeface="-apple-system"/>
              </a:rPr>
              <a:t>Patch where possible.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  <a:p>
            <a:pPr algn="ctr"/>
            <a:r>
              <a:rPr lang="en-US" dirty="0">
                <a:latin typeface="-apple-system"/>
              </a:rPr>
              <a:t>Implement MFA.</a:t>
            </a:r>
          </a:p>
          <a:p>
            <a:pPr algn="ctr"/>
            <a:endParaRPr lang="en-US" dirty="0">
              <a:latin typeface="-apple-system"/>
            </a:endParaRPr>
          </a:p>
          <a:p>
            <a:pPr algn="ctr"/>
            <a:r>
              <a:rPr lang="en-US" dirty="0">
                <a:latin typeface="-apple-system"/>
              </a:rPr>
              <a:t>Train employees.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68122E-CBDD-4913-B7D5-F47B31CA99BA}"/>
              </a:ext>
            </a:extLst>
          </p:cNvPr>
          <p:cNvSpPr/>
          <p:nvPr/>
        </p:nvSpPr>
        <p:spPr>
          <a:xfrm>
            <a:off x="6054957" y="1941168"/>
            <a:ext cx="2579914" cy="468823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1BCF0C-0836-4231-9826-FDEF86458FB8}"/>
              </a:ext>
            </a:extLst>
          </p:cNvPr>
          <p:cNvSpPr/>
          <p:nvPr/>
        </p:nvSpPr>
        <p:spPr>
          <a:xfrm>
            <a:off x="6054955" y="1951264"/>
            <a:ext cx="2579915" cy="124097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A24762-77C3-4825-84BC-D0ED0A91A4B1}"/>
              </a:ext>
            </a:extLst>
          </p:cNvPr>
          <p:cNvSpPr txBox="1"/>
          <p:nvPr/>
        </p:nvSpPr>
        <p:spPr>
          <a:xfrm>
            <a:off x="6091919" y="3192235"/>
            <a:ext cx="2636841" cy="4278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4292E"/>
                </a:solidFill>
                <a:latin typeface="-apple-system"/>
              </a:rPr>
              <a:t>Implement continuous monitoring.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algn="ctr"/>
            <a:r>
              <a:rPr lang="en-US" dirty="0">
                <a:solidFill>
                  <a:srgbClr val="24292E"/>
                </a:solidFill>
                <a:latin typeface="-apple-system"/>
              </a:rPr>
              <a:t>Detect unauthorized &amp; compromised devices with behavioral anomaly detection.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algn="ctr"/>
            <a:r>
              <a:rPr lang="en-US" dirty="0">
                <a:solidFill>
                  <a:srgbClr val="24292E"/>
                </a:solidFill>
                <a:latin typeface="-apple-system"/>
              </a:rPr>
              <a:t>Implement micro-segmentation using asset discovery &amp; network mapping.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ED7AFFD-8004-4747-A9F7-0883B060CD20}"/>
              </a:ext>
            </a:extLst>
          </p:cNvPr>
          <p:cNvSpPr/>
          <p:nvPr/>
        </p:nvSpPr>
        <p:spPr>
          <a:xfrm>
            <a:off x="8879575" y="1941168"/>
            <a:ext cx="2579914" cy="4688231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859AD9-F260-4A84-858B-A0963C8C13DB}"/>
              </a:ext>
            </a:extLst>
          </p:cNvPr>
          <p:cNvSpPr/>
          <p:nvPr/>
        </p:nvSpPr>
        <p:spPr>
          <a:xfrm>
            <a:off x="8879573" y="1951264"/>
            <a:ext cx="2579915" cy="1240971"/>
          </a:xfrm>
          <a:prstGeom prst="rect">
            <a:avLst/>
          </a:prstGeom>
          <a:solidFill>
            <a:schemeClr val="bg1">
              <a:lumMod val="85000"/>
            </a:schemeClr>
          </a:solidFill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A72A2F-2B7F-4905-A71A-5AA3238CDA1C}"/>
              </a:ext>
            </a:extLst>
          </p:cNvPr>
          <p:cNvSpPr txBox="1"/>
          <p:nvPr/>
        </p:nvSpPr>
        <p:spPr>
          <a:xfrm>
            <a:off x="8887012" y="3542996"/>
            <a:ext cx="264345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4292E"/>
                </a:solidFill>
                <a:latin typeface="-apple-system"/>
              </a:rPr>
              <a:t>Unify IT &amp; OT security monitoring and governance in SOC.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algn="ctr"/>
            <a:r>
              <a:rPr lang="en-US" dirty="0">
                <a:solidFill>
                  <a:srgbClr val="24292E"/>
                </a:solidFill>
                <a:latin typeface="-apple-system"/>
              </a:rPr>
              <a:t>Leverage MITRA ATT&amp;CK for ICS.</a:t>
            </a:r>
          </a:p>
          <a:p>
            <a:pPr marL="457200" indent="-457200" algn="ctr">
              <a:buFont typeface="Arial" panose="020B0604020202020204" pitchFamily="34" charset="0"/>
              <a:buChar char="•"/>
            </a:pPr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algn="ctr"/>
            <a:r>
              <a:rPr lang="en-US" dirty="0">
                <a:solidFill>
                  <a:srgbClr val="24292E"/>
                </a:solidFill>
                <a:latin typeface="-apple-system"/>
              </a:rPr>
              <a:t>Automate incident response (SOAR).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pic>
        <p:nvPicPr>
          <p:cNvPr id="19" name="Graphic 18" descr="Anger Symbol with solid fill">
            <a:extLst>
              <a:ext uri="{FF2B5EF4-FFF2-40B4-BE49-F238E27FC236}">
                <a16:creationId xmlns:a16="http://schemas.microsoft.com/office/drawing/2014/main" id="{42BFB8D6-5643-4377-B3E1-6EFBD0D062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0394" y="2114549"/>
            <a:ext cx="914400" cy="914400"/>
          </a:xfrm>
          <a:prstGeom prst="rect">
            <a:avLst/>
          </a:prstGeom>
        </p:spPr>
      </p:pic>
      <p:pic>
        <p:nvPicPr>
          <p:cNvPr id="21" name="Graphic 20" descr="Atom with solid fill">
            <a:extLst>
              <a:ext uri="{FF2B5EF4-FFF2-40B4-BE49-F238E27FC236}">
                <a16:creationId xmlns:a16="http://schemas.microsoft.com/office/drawing/2014/main" id="{C108DC37-8D0F-496F-BA54-1AC3BCDCE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50871" y="2098219"/>
            <a:ext cx="914400" cy="914400"/>
          </a:xfrm>
          <a:prstGeom prst="rect">
            <a:avLst/>
          </a:prstGeom>
        </p:spPr>
      </p:pic>
      <p:pic>
        <p:nvPicPr>
          <p:cNvPr id="23" name="Graphic 22" descr="Bullseye with solid fill">
            <a:extLst>
              <a:ext uri="{FF2B5EF4-FFF2-40B4-BE49-F238E27FC236}">
                <a16:creationId xmlns:a16="http://schemas.microsoft.com/office/drawing/2014/main" id="{6A86B773-20A5-4411-A490-C358D8E45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87712" y="2086128"/>
            <a:ext cx="914400" cy="914400"/>
          </a:xfrm>
          <a:prstGeom prst="rect">
            <a:avLst/>
          </a:prstGeom>
        </p:spPr>
      </p:pic>
      <p:pic>
        <p:nvPicPr>
          <p:cNvPr id="25" name="Graphic 24" descr="Gambling Chips with solid fill">
            <a:extLst>
              <a:ext uri="{FF2B5EF4-FFF2-40B4-BE49-F238E27FC236}">
                <a16:creationId xmlns:a16="http://schemas.microsoft.com/office/drawing/2014/main" id="{11E16D5F-B026-4A54-945F-F475951EF6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67206" y="20859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8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CECC2D-08D3-494E-9CC1-3754C705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Agentless security for OT/IoT/IIoT devices</a:t>
            </a:r>
          </a:p>
        </p:txBody>
      </p:sp>
      <p:pic>
        <p:nvPicPr>
          <p:cNvPr id="6" name="Graphic 5" descr="A grid with small circles">
            <a:extLst>
              <a:ext uri="{FF2B5EF4-FFF2-40B4-BE49-F238E27FC236}">
                <a16:creationId xmlns:a16="http://schemas.microsoft.com/office/drawing/2014/main" id="{9EAEAEBB-76AF-42F6-B4FD-42BB4C9C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6CBB20-9595-49CB-BA3C-26C5CF6E297B}"/>
              </a:ext>
            </a:extLst>
          </p:cNvPr>
          <p:cNvSpPr/>
          <p:nvPr/>
        </p:nvSpPr>
        <p:spPr>
          <a:xfrm>
            <a:off x="710294" y="1924841"/>
            <a:ext cx="4825091" cy="14061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2F64CA-1ADB-4DAC-8E6A-B26C80BFEDBE}"/>
              </a:ext>
            </a:extLst>
          </p:cNvPr>
          <p:cNvSpPr/>
          <p:nvPr/>
        </p:nvSpPr>
        <p:spPr>
          <a:xfrm>
            <a:off x="6563565" y="1912025"/>
            <a:ext cx="4825091" cy="140619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9FDAC9-6A6E-4076-9B67-FCF4DB1DC120}"/>
              </a:ext>
            </a:extLst>
          </p:cNvPr>
          <p:cNvSpPr/>
          <p:nvPr/>
        </p:nvSpPr>
        <p:spPr>
          <a:xfrm>
            <a:off x="710294" y="3549236"/>
            <a:ext cx="4825091" cy="14061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FA4671-EBD6-4E64-903A-B85E4D5394DC}"/>
              </a:ext>
            </a:extLst>
          </p:cNvPr>
          <p:cNvSpPr/>
          <p:nvPr/>
        </p:nvSpPr>
        <p:spPr>
          <a:xfrm>
            <a:off x="710294" y="5198721"/>
            <a:ext cx="4825091" cy="1406189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0B91B3-7075-41F6-8E7D-B8A1EC230BC5}"/>
              </a:ext>
            </a:extLst>
          </p:cNvPr>
          <p:cNvSpPr/>
          <p:nvPr/>
        </p:nvSpPr>
        <p:spPr>
          <a:xfrm>
            <a:off x="6563565" y="3549236"/>
            <a:ext cx="4825091" cy="3055674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3546FB-8CBF-4ED3-8410-7B3330A5B5C9}"/>
              </a:ext>
            </a:extLst>
          </p:cNvPr>
          <p:cNvSpPr txBox="1"/>
          <p:nvPr/>
        </p:nvSpPr>
        <p:spPr>
          <a:xfrm>
            <a:off x="803344" y="2328688"/>
            <a:ext cx="51926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What devices do we have &amp; whom are they communicating with?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120357-7C78-4BC6-8247-9A00AFF64144}"/>
              </a:ext>
            </a:extLst>
          </p:cNvPr>
          <p:cNvSpPr txBox="1"/>
          <p:nvPr/>
        </p:nvSpPr>
        <p:spPr>
          <a:xfrm>
            <a:off x="791535" y="1920577"/>
            <a:ext cx="51926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528F"/>
                </a:solidFill>
                <a:latin typeface="-apple-system"/>
              </a:rPr>
              <a:t>OT/IoT/IIoT Asset Discovery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16FCA1-424B-4464-9E7A-CD2B01634CC7}"/>
              </a:ext>
            </a:extLst>
          </p:cNvPr>
          <p:cNvSpPr txBox="1"/>
          <p:nvPr/>
        </p:nvSpPr>
        <p:spPr>
          <a:xfrm>
            <a:off x="791535" y="3987089"/>
            <a:ext cx="4743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What are risks &amp; mitigations impacting our crown jewel assets?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CD359-F215-41FA-95BC-D4CAFB7621FD}"/>
              </a:ext>
            </a:extLst>
          </p:cNvPr>
          <p:cNvSpPr txBox="1"/>
          <p:nvPr/>
        </p:nvSpPr>
        <p:spPr>
          <a:xfrm>
            <a:off x="779726" y="3596983"/>
            <a:ext cx="51926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528F"/>
                </a:solidFill>
                <a:latin typeface="-apple-system"/>
              </a:rPr>
              <a:t>Risk &amp; Vulnerability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39459C-80D1-4B46-B8ED-37FE774ED01D}"/>
              </a:ext>
            </a:extLst>
          </p:cNvPr>
          <p:cNvSpPr txBox="1"/>
          <p:nvPr/>
        </p:nvSpPr>
        <p:spPr>
          <a:xfrm>
            <a:off x="779726" y="5924876"/>
            <a:ext cx="482509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How do we detect &amp; respond to OT/IIoT/IoT threats in the network?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6A06E64-C362-437C-BF74-505D095C3A4A}"/>
              </a:ext>
            </a:extLst>
          </p:cNvPr>
          <p:cNvSpPr txBox="1"/>
          <p:nvPr/>
        </p:nvSpPr>
        <p:spPr>
          <a:xfrm>
            <a:off x="779726" y="5243542"/>
            <a:ext cx="519262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528F"/>
                </a:solidFill>
                <a:latin typeface="-apple-system"/>
              </a:rPr>
              <a:t>Continuous OT/IoT/IIoT Threat Monitoring, Incident Response &amp; Threat Intelligence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9FE129-CE9A-4D7B-98F9-90F8895D1872}"/>
              </a:ext>
            </a:extLst>
          </p:cNvPr>
          <p:cNvSpPr txBox="1"/>
          <p:nvPr/>
        </p:nvSpPr>
        <p:spPr>
          <a:xfrm>
            <a:off x="6672526" y="2346193"/>
            <a:ext cx="48091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How do we identify the root cause of malfunctioning or misconfigured equipment?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313EFC-EEBE-468A-822B-0F32A7B3C8BA}"/>
              </a:ext>
            </a:extLst>
          </p:cNvPr>
          <p:cNvSpPr txBox="1"/>
          <p:nvPr/>
        </p:nvSpPr>
        <p:spPr>
          <a:xfrm>
            <a:off x="6660717" y="1960535"/>
            <a:ext cx="5192628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528F"/>
                </a:solidFill>
                <a:latin typeface="-apple-system"/>
              </a:rPr>
              <a:t>Operational Efficiency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0E2AB9-CAE2-4AAD-AFDB-E8F4F88A0ADE}"/>
              </a:ext>
            </a:extLst>
          </p:cNvPr>
          <p:cNvSpPr txBox="1"/>
          <p:nvPr/>
        </p:nvSpPr>
        <p:spPr>
          <a:xfrm>
            <a:off x="6648908" y="4448754"/>
            <a:ext cx="473974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-apple-system"/>
              </a:rPr>
              <a:t>How do we break down IT/OT silos?</a:t>
            </a:r>
          </a:p>
          <a:p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How do we leverage existing workflows &amp; tools to centralize IT/OT security in our SOC?</a:t>
            </a:r>
          </a:p>
          <a:p>
            <a:endParaRPr lang="en-US" dirty="0">
              <a:latin typeface="-apple-system"/>
            </a:endParaRPr>
          </a:p>
          <a:p>
            <a:r>
              <a:rPr lang="en-US" dirty="0">
                <a:latin typeface="-apple-system"/>
              </a:rPr>
              <a:t>How do we demonstrate that we have a safety- and security-first environment?</a:t>
            </a:r>
          </a:p>
          <a:p>
            <a:endParaRPr lang="en-US" dirty="0"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C49F87-2251-4C76-9EA0-572262368B83}"/>
              </a:ext>
            </a:extLst>
          </p:cNvPr>
          <p:cNvSpPr txBox="1"/>
          <p:nvPr/>
        </p:nvSpPr>
        <p:spPr>
          <a:xfrm>
            <a:off x="6648908" y="3624665"/>
            <a:ext cx="5192628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2F528F"/>
                </a:solidFill>
                <a:latin typeface="-apple-system"/>
              </a:rPr>
              <a:t>Unified IT/OT Security Monitoring &amp; Governance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>
              <a:latin typeface="-apple-system"/>
            </a:endParaRPr>
          </a:p>
        </p:txBody>
      </p: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2282AC63-A361-4589-A5FE-1F0CB1577A55}"/>
              </a:ext>
            </a:extLst>
          </p:cNvPr>
          <p:cNvSpPr/>
          <p:nvPr/>
        </p:nvSpPr>
        <p:spPr>
          <a:xfrm>
            <a:off x="5167988" y="2297867"/>
            <a:ext cx="653145" cy="657417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lumMod val="8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Graphic 3" descr="Folder with solid fill">
            <a:extLst>
              <a:ext uri="{FF2B5EF4-FFF2-40B4-BE49-F238E27FC236}">
                <a16:creationId xmlns:a16="http://schemas.microsoft.com/office/drawing/2014/main" id="{14F2F932-9C61-4329-866A-67669BD91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74587" y="2403782"/>
            <a:ext cx="443235" cy="443235"/>
          </a:xfrm>
          <a:prstGeom prst="rect">
            <a:avLst/>
          </a:prstGeom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1971535A-8D5C-4519-B6DA-84067E6E587D}"/>
              </a:ext>
            </a:extLst>
          </p:cNvPr>
          <p:cNvSpPr/>
          <p:nvPr/>
        </p:nvSpPr>
        <p:spPr>
          <a:xfrm>
            <a:off x="5208812" y="3920620"/>
            <a:ext cx="653145" cy="657417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lumMod val="8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D2636736-6611-4F00-A47E-FD1CA7F25768}"/>
              </a:ext>
            </a:extLst>
          </p:cNvPr>
          <p:cNvSpPr/>
          <p:nvPr/>
        </p:nvSpPr>
        <p:spPr>
          <a:xfrm>
            <a:off x="5222421" y="5596167"/>
            <a:ext cx="653145" cy="657417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lumMod val="8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79249BBD-D76C-441E-8D8D-FF6001A701D4}"/>
              </a:ext>
            </a:extLst>
          </p:cNvPr>
          <p:cNvSpPr/>
          <p:nvPr/>
        </p:nvSpPr>
        <p:spPr>
          <a:xfrm>
            <a:off x="11046172" y="2296690"/>
            <a:ext cx="653145" cy="657417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lumMod val="8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F9503C40-5A4D-469A-93CD-2C75E1A9356E}"/>
              </a:ext>
            </a:extLst>
          </p:cNvPr>
          <p:cNvSpPr/>
          <p:nvPr/>
        </p:nvSpPr>
        <p:spPr>
          <a:xfrm>
            <a:off x="11044573" y="4541304"/>
            <a:ext cx="653145" cy="657417"/>
          </a:xfrm>
          <a:prstGeom prst="flowChartConnector">
            <a:avLst/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lumMod val="8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2" name="Graphic 31" descr="Pyramid with levels with solid fill">
            <a:extLst>
              <a:ext uri="{FF2B5EF4-FFF2-40B4-BE49-F238E27FC236}">
                <a16:creationId xmlns:a16="http://schemas.microsoft.com/office/drawing/2014/main" id="{56F4D7F2-CAA6-43ED-ADAD-5A655C629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06577" y="3984614"/>
            <a:ext cx="473527" cy="473527"/>
          </a:xfrm>
          <a:prstGeom prst="rect">
            <a:avLst/>
          </a:prstGeom>
        </p:spPr>
      </p:pic>
      <p:pic>
        <p:nvPicPr>
          <p:cNvPr id="34" name="Graphic 33" descr="Bullseye with solid fill">
            <a:extLst>
              <a:ext uri="{FF2B5EF4-FFF2-40B4-BE49-F238E27FC236}">
                <a16:creationId xmlns:a16="http://schemas.microsoft.com/office/drawing/2014/main" id="{AA66F28C-4F69-4964-8A15-A08CC3DFF5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1021" y="5669168"/>
            <a:ext cx="511414" cy="511414"/>
          </a:xfrm>
          <a:prstGeom prst="rect">
            <a:avLst/>
          </a:prstGeom>
        </p:spPr>
      </p:pic>
      <p:pic>
        <p:nvPicPr>
          <p:cNvPr id="36" name="Graphic 35" descr="Connected with solid fill">
            <a:extLst>
              <a:ext uri="{FF2B5EF4-FFF2-40B4-BE49-F238E27FC236}">
                <a16:creationId xmlns:a16="http://schemas.microsoft.com/office/drawing/2014/main" id="{80374F4A-D724-4C49-8B3D-9B6E35E9AF2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119218" y="2356340"/>
            <a:ext cx="507053" cy="507053"/>
          </a:xfrm>
          <a:prstGeom prst="rect">
            <a:avLst/>
          </a:prstGeom>
        </p:spPr>
      </p:pic>
      <p:pic>
        <p:nvPicPr>
          <p:cNvPr id="38" name="Graphic 37" descr="Bank with solid fill">
            <a:extLst>
              <a:ext uri="{FF2B5EF4-FFF2-40B4-BE49-F238E27FC236}">
                <a16:creationId xmlns:a16="http://schemas.microsoft.com/office/drawing/2014/main" id="{2189D167-5C35-43AD-9472-E794C9102E9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52578" y="4609550"/>
            <a:ext cx="437133" cy="4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99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BCECC2D-08D3-494E-9CC1-3754C7057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Apply Zero trust Principle to OT/IIoT/IoT</a:t>
            </a:r>
          </a:p>
        </p:txBody>
      </p:sp>
      <p:pic>
        <p:nvPicPr>
          <p:cNvPr id="6" name="Graphic 5" descr="A grid with small circles">
            <a:extLst>
              <a:ext uri="{FF2B5EF4-FFF2-40B4-BE49-F238E27FC236}">
                <a16:creationId xmlns:a16="http://schemas.microsoft.com/office/drawing/2014/main" id="{9EAEAEBB-76AF-42F6-B4FD-42BB4C9CA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8C21AD-8324-44A5-B92E-48B25DBDC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731" y="6519674"/>
            <a:ext cx="12188542" cy="338553"/>
          </a:xfrm>
          <a:prstGeom prst="rect">
            <a:avLst/>
          </a:prstGeom>
          <a:solidFill>
            <a:schemeClr val="tx1"/>
          </a:solidFill>
        </p:spPr>
        <p:txBody>
          <a:bodyPr wrap="square" tIns="89617">
            <a:noAutofit/>
          </a:bodyPr>
          <a:lstStyle/>
          <a:p>
            <a:pPr algn="ctr"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1027">
                <a:solidFill>
                  <a:srgbClr val="FFFFFF"/>
                </a:solidFill>
                <a:latin typeface="Segoe UI Semibold"/>
                <a:cs typeface="Segoe UI" pitchFamily="34" charset="0"/>
              </a:rPr>
              <a:t>Zero Trust Principles </a:t>
            </a:r>
            <a:r>
              <a:rPr lang="en-US" sz="1027">
                <a:solidFill>
                  <a:srgbClr val="FFFFFF"/>
                </a:solidFill>
                <a:latin typeface="Segoe UI"/>
                <a:cs typeface="Segoe UI" pitchFamily="34" charset="0"/>
              </a:rPr>
              <a:t>- Assume breach, verify explicitly, Use least privilege access (identity and network)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BF738A-0B42-4347-808E-430EB5262263}"/>
              </a:ext>
            </a:extLst>
          </p:cNvPr>
          <p:cNvCxnSpPr>
            <a:cxnSpLocks/>
          </p:cNvCxnSpPr>
          <p:nvPr/>
        </p:nvCxnSpPr>
        <p:spPr>
          <a:xfrm flipH="1" flipV="1">
            <a:off x="1729" y="3276108"/>
            <a:ext cx="7521276" cy="8468"/>
          </a:xfrm>
          <a:prstGeom prst="line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9961450F-2C2D-4D1C-B262-0CBA1E4D8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65973" y="3580709"/>
            <a:ext cx="3314490" cy="2847619"/>
            <a:chOff x="163879" y="3429758"/>
            <a:chExt cx="3762800" cy="325264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DA5FAA-A3F8-44A4-A5C5-2FC3A3F189DA}"/>
                </a:ext>
              </a:extLst>
            </p:cNvPr>
            <p:cNvSpPr/>
            <p:nvPr/>
          </p:nvSpPr>
          <p:spPr bwMode="auto">
            <a:xfrm>
              <a:off x="163879" y="3429758"/>
              <a:ext cx="3762800" cy="3252644"/>
            </a:xfrm>
            <a:prstGeom prst="rect">
              <a:avLst/>
            </a:prstGeom>
            <a:solidFill>
              <a:srgbClr val="3B3C4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80054" rIns="160108" bIns="44808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62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86" b="1" spc="294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SAFETY SYSTEMS</a:t>
              </a:r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C9D8352F-A4FD-4258-B5CC-7551813E09C4}"/>
                </a:ext>
              </a:extLst>
            </p:cNvPr>
            <p:cNvSpPr/>
            <p:nvPr/>
          </p:nvSpPr>
          <p:spPr bwMode="auto">
            <a:xfrm>
              <a:off x="260405" y="5764432"/>
              <a:ext cx="466575" cy="709135"/>
            </a:xfrm>
            <a:prstGeom prst="cube">
              <a:avLst>
                <a:gd name="adj" fmla="val 42867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12" name="Cube 11">
              <a:extLst>
                <a:ext uri="{FF2B5EF4-FFF2-40B4-BE49-F238E27FC236}">
                  <a16:creationId xmlns:a16="http://schemas.microsoft.com/office/drawing/2014/main" id="{A0ED1BB1-5177-43AC-9FB1-64E320D252DE}"/>
                </a:ext>
              </a:extLst>
            </p:cNvPr>
            <p:cNvSpPr/>
            <p:nvPr/>
          </p:nvSpPr>
          <p:spPr bwMode="auto">
            <a:xfrm>
              <a:off x="637993" y="5764432"/>
              <a:ext cx="466575" cy="709135"/>
            </a:xfrm>
            <a:prstGeom prst="cube">
              <a:avLst>
                <a:gd name="adj" fmla="val 42867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3EDC5566-175E-453A-BAA7-C631D8589977}"/>
                </a:ext>
              </a:extLst>
            </p:cNvPr>
            <p:cNvSpPr/>
            <p:nvPr/>
          </p:nvSpPr>
          <p:spPr bwMode="auto">
            <a:xfrm>
              <a:off x="1015581" y="5764432"/>
              <a:ext cx="466575" cy="709135"/>
            </a:xfrm>
            <a:prstGeom prst="cube">
              <a:avLst>
                <a:gd name="adj" fmla="val 42867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2406CCD0-B760-449C-BD48-D381219F5CAE}"/>
                </a:ext>
              </a:extLst>
            </p:cNvPr>
            <p:cNvSpPr/>
            <p:nvPr/>
          </p:nvSpPr>
          <p:spPr bwMode="auto">
            <a:xfrm>
              <a:off x="267668" y="5135285"/>
              <a:ext cx="466575" cy="709135"/>
            </a:xfrm>
            <a:prstGeom prst="cube">
              <a:avLst>
                <a:gd name="adj" fmla="val 42867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7353B5BF-5A0D-4972-A8BA-CFA9F5A9B7EB}"/>
                </a:ext>
              </a:extLst>
            </p:cNvPr>
            <p:cNvSpPr/>
            <p:nvPr/>
          </p:nvSpPr>
          <p:spPr bwMode="auto">
            <a:xfrm>
              <a:off x="645256" y="5135285"/>
              <a:ext cx="466575" cy="709135"/>
            </a:xfrm>
            <a:prstGeom prst="cube">
              <a:avLst>
                <a:gd name="adj" fmla="val 42867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18DF5578-6610-4DD6-8D59-3F13844FAA84}"/>
                </a:ext>
              </a:extLst>
            </p:cNvPr>
            <p:cNvSpPr/>
            <p:nvPr/>
          </p:nvSpPr>
          <p:spPr bwMode="auto">
            <a:xfrm>
              <a:off x="1022844" y="5135285"/>
              <a:ext cx="466575" cy="709135"/>
            </a:xfrm>
            <a:prstGeom prst="cube">
              <a:avLst>
                <a:gd name="adj" fmla="val 42867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F4C431D7-D868-4038-A26B-83E540AD1757}"/>
                </a:ext>
              </a:extLst>
            </p:cNvPr>
            <p:cNvSpPr/>
            <p:nvPr/>
          </p:nvSpPr>
          <p:spPr bwMode="auto">
            <a:xfrm>
              <a:off x="273435" y="4516534"/>
              <a:ext cx="466575" cy="709135"/>
            </a:xfrm>
            <a:prstGeom prst="cube">
              <a:avLst>
                <a:gd name="adj" fmla="val 42867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pic>
          <p:nvPicPr>
            <p:cNvPr id="18" name="Graphic 17" descr="Processor">
              <a:extLst>
                <a:ext uri="{FF2B5EF4-FFF2-40B4-BE49-F238E27FC236}">
                  <a16:creationId xmlns:a16="http://schemas.microsoft.com/office/drawing/2014/main" id="{118CFB2A-C0A1-4307-A090-4252A55E5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0189" y="5384196"/>
              <a:ext cx="212852" cy="212854"/>
            </a:xfrm>
            <a:prstGeom prst="rect">
              <a:avLst/>
            </a:prstGeom>
          </p:spPr>
        </p:pic>
        <p:pic>
          <p:nvPicPr>
            <p:cNvPr id="19" name="Graphic 18" descr="Robot Hand">
              <a:extLst>
                <a:ext uri="{FF2B5EF4-FFF2-40B4-BE49-F238E27FC236}">
                  <a16:creationId xmlns:a16="http://schemas.microsoft.com/office/drawing/2014/main" id="{1FA75A90-AF7B-4F28-A6DF-839473034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6908" y="6000972"/>
              <a:ext cx="219854" cy="244522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495E220-E52D-4D1C-8141-42693F7E4592}"/>
                </a:ext>
              </a:extLst>
            </p:cNvPr>
            <p:cNvSpPr/>
            <p:nvPr/>
          </p:nvSpPr>
          <p:spPr bwMode="auto">
            <a:xfrm>
              <a:off x="928796" y="3475506"/>
              <a:ext cx="2248180" cy="378812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62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370" dirty="0">
                  <a:solidFill>
                    <a:srgbClr val="50E6FF"/>
                  </a:solidFill>
                  <a:latin typeface="Segoe UI Semibold"/>
                  <a:cs typeface="Segoe UI" pitchFamily="34" charset="0"/>
                </a:rPr>
                <a:t>Purdue Model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11E481E-3A95-4B33-91C1-884080096182}"/>
                </a:ext>
              </a:extLst>
            </p:cNvPr>
            <p:cNvGrpSpPr/>
            <p:nvPr/>
          </p:nvGrpSpPr>
          <p:grpSpPr>
            <a:xfrm>
              <a:off x="239398" y="4786901"/>
              <a:ext cx="266790" cy="118862"/>
              <a:chOff x="-3774075" y="3977321"/>
              <a:chExt cx="2313012" cy="1030494"/>
            </a:xfrm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A9C91A09-6E46-45A5-98A1-C266083C573A}"/>
                  </a:ext>
                </a:extLst>
              </p:cNvPr>
              <p:cNvSpPr/>
              <p:nvPr/>
            </p:nvSpPr>
            <p:spPr bwMode="auto">
              <a:xfrm>
                <a:off x="-3774075" y="4595711"/>
                <a:ext cx="2313012" cy="412104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gradFill flip="none" rotWithShape="1">
                  <a:gsLst>
                    <a:gs pos="25000">
                      <a:schemeClr val="bg1">
                        <a:alpha val="0"/>
                      </a:schemeClr>
                    </a:gs>
                    <a:gs pos="25000">
                      <a:schemeClr val="bg1"/>
                    </a:gs>
                  </a:gsLst>
                  <a:lin ang="0" scaled="1"/>
                  <a:tileRect/>
                </a:gra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2C388D61-8A54-4D4E-B638-F710DC783DDC}"/>
                  </a:ext>
                </a:extLst>
              </p:cNvPr>
              <p:cNvSpPr/>
              <p:nvPr/>
            </p:nvSpPr>
            <p:spPr bwMode="auto">
              <a:xfrm>
                <a:off x="-3014479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BA718240-E43D-4C7C-86CF-13A4FD016ACC}"/>
                  </a:ext>
                </a:extLst>
              </p:cNvPr>
              <p:cNvSpPr/>
              <p:nvPr/>
            </p:nvSpPr>
            <p:spPr bwMode="auto">
              <a:xfrm>
                <a:off x="-2381746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F1C4FEA-E26C-4329-A308-D07228AD61C5}"/>
                  </a:ext>
                </a:extLst>
              </p:cNvPr>
              <p:cNvSpPr/>
              <p:nvPr/>
            </p:nvSpPr>
            <p:spPr bwMode="auto">
              <a:xfrm>
                <a:off x="-1749013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7B367A77-E651-4EE2-AA30-DBF0A1AAFAA3}"/>
                  </a:ext>
                </a:extLst>
              </p:cNvPr>
              <p:cNvGrpSpPr/>
              <p:nvPr/>
            </p:nvGrpSpPr>
            <p:grpSpPr>
              <a:xfrm>
                <a:off x="-2139677" y="3977321"/>
                <a:ext cx="541538" cy="523877"/>
                <a:chOff x="-3024748" y="3561103"/>
                <a:chExt cx="949654" cy="918684"/>
              </a:xfrm>
            </p:grpSpPr>
            <p:sp>
              <p:nvSpPr>
                <p:cNvPr id="94" name="Rectangle: Rounded Corners 93">
                  <a:extLst>
                    <a:ext uri="{FF2B5EF4-FFF2-40B4-BE49-F238E27FC236}">
                      <a16:creationId xmlns:a16="http://schemas.microsoft.com/office/drawing/2014/main" id="{6B264C80-471E-4081-8B2E-7CDCD09E9025}"/>
                    </a:ext>
                  </a:extLst>
                </p:cNvPr>
                <p:cNvSpPr/>
                <p:nvPr/>
              </p:nvSpPr>
              <p:spPr bwMode="auto">
                <a:xfrm>
                  <a:off x="-3024748" y="3561103"/>
                  <a:ext cx="949654" cy="918684"/>
                </a:xfrm>
                <a:prstGeom prst="roundRect">
                  <a:avLst>
                    <a:gd name="adj" fmla="val 0"/>
                  </a:avLst>
                </a:prstGeom>
                <a:noFill/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5" name="Rectangle: Rounded Corners 94">
                  <a:extLst>
                    <a:ext uri="{FF2B5EF4-FFF2-40B4-BE49-F238E27FC236}">
                      <a16:creationId xmlns:a16="http://schemas.microsoft.com/office/drawing/2014/main" id="{5E803D39-0BD8-4EF1-927F-422271BC53CB}"/>
                    </a:ext>
                  </a:extLst>
                </p:cNvPr>
                <p:cNvSpPr/>
                <p:nvPr/>
              </p:nvSpPr>
              <p:spPr bwMode="auto">
                <a:xfrm>
                  <a:off x="-2641078" y="3619374"/>
                  <a:ext cx="249675" cy="2415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2658CDE-BF24-4263-86F2-96CDD110D8F6}"/>
                  </a:ext>
                </a:extLst>
              </p:cNvPr>
              <p:cNvGrpSpPr/>
              <p:nvPr/>
            </p:nvGrpSpPr>
            <p:grpSpPr>
              <a:xfrm>
                <a:off x="-2813549" y="3977321"/>
                <a:ext cx="541538" cy="523877"/>
                <a:chOff x="-3024748" y="3561103"/>
                <a:chExt cx="949654" cy="918684"/>
              </a:xfrm>
            </p:grpSpPr>
            <p:sp>
              <p:nvSpPr>
                <p:cNvPr id="92" name="Rectangle: Rounded Corners 91">
                  <a:extLst>
                    <a:ext uri="{FF2B5EF4-FFF2-40B4-BE49-F238E27FC236}">
                      <a16:creationId xmlns:a16="http://schemas.microsoft.com/office/drawing/2014/main" id="{1AB2E543-9EA0-4E27-B04B-782EC5250E74}"/>
                    </a:ext>
                  </a:extLst>
                </p:cNvPr>
                <p:cNvSpPr/>
                <p:nvPr/>
              </p:nvSpPr>
              <p:spPr bwMode="auto">
                <a:xfrm>
                  <a:off x="-3024748" y="3561103"/>
                  <a:ext cx="949654" cy="918684"/>
                </a:xfrm>
                <a:prstGeom prst="roundRect">
                  <a:avLst>
                    <a:gd name="adj" fmla="val 0"/>
                  </a:avLst>
                </a:prstGeom>
                <a:noFill/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3" name="Rectangle: Rounded Corners 92">
                  <a:extLst>
                    <a:ext uri="{FF2B5EF4-FFF2-40B4-BE49-F238E27FC236}">
                      <a16:creationId xmlns:a16="http://schemas.microsoft.com/office/drawing/2014/main" id="{6F6F8A72-6644-4D3D-9407-A3F1C5DF7D7A}"/>
                    </a:ext>
                  </a:extLst>
                </p:cNvPr>
                <p:cNvSpPr/>
                <p:nvPr/>
              </p:nvSpPr>
              <p:spPr bwMode="auto">
                <a:xfrm>
                  <a:off x="-2641078" y="3619374"/>
                  <a:ext cx="249675" cy="2415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833450DC-9279-4E40-AD10-EF1DC7C673A5}"/>
                </a:ext>
              </a:extLst>
            </p:cNvPr>
            <p:cNvSpPr/>
            <p:nvPr/>
          </p:nvSpPr>
          <p:spPr bwMode="auto">
            <a:xfrm>
              <a:off x="651023" y="4516534"/>
              <a:ext cx="466575" cy="709135"/>
            </a:xfrm>
            <a:prstGeom prst="cube">
              <a:avLst>
                <a:gd name="adj" fmla="val 42867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ABFF8784-D426-4EB3-874C-A84C6941E0C0}"/>
                </a:ext>
              </a:extLst>
            </p:cNvPr>
            <p:cNvSpPr/>
            <p:nvPr/>
          </p:nvSpPr>
          <p:spPr bwMode="auto">
            <a:xfrm>
              <a:off x="1028611" y="4516534"/>
              <a:ext cx="466575" cy="709135"/>
            </a:xfrm>
            <a:prstGeom prst="cube">
              <a:avLst>
                <a:gd name="adj" fmla="val 42867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pic>
          <p:nvPicPr>
            <p:cNvPr id="24" name="Graphic 23" descr="Processor">
              <a:extLst>
                <a:ext uri="{FF2B5EF4-FFF2-40B4-BE49-F238E27FC236}">
                  <a16:creationId xmlns:a16="http://schemas.microsoft.com/office/drawing/2014/main" id="{1A92226A-03C0-46DB-BA14-6CCB2CB4C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2095" y="5380102"/>
              <a:ext cx="212852" cy="212854"/>
            </a:xfrm>
            <a:prstGeom prst="rect">
              <a:avLst/>
            </a:prstGeom>
          </p:spPr>
        </p:pic>
        <p:pic>
          <p:nvPicPr>
            <p:cNvPr id="25" name="Graphic 24" descr="Processor">
              <a:extLst>
                <a:ext uri="{FF2B5EF4-FFF2-40B4-BE49-F238E27FC236}">
                  <a16:creationId xmlns:a16="http://schemas.microsoft.com/office/drawing/2014/main" id="{9C16FA24-15AB-44C6-901F-ABC2B53D7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6445" y="5374686"/>
              <a:ext cx="212852" cy="212854"/>
            </a:xfrm>
            <a:prstGeom prst="rect">
              <a:avLst/>
            </a:prstGeom>
          </p:spPr>
        </p:pic>
        <p:pic>
          <p:nvPicPr>
            <p:cNvPr id="26" name="Graphic 25" descr="Robot Hand">
              <a:extLst>
                <a:ext uri="{FF2B5EF4-FFF2-40B4-BE49-F238E27FC236}">
                  <a16:creationId xmlns:a16="http://schemas.microsoft.com/office/drawing/2014/main" id="{736C049C-42B2-43C5-82BA-3B0A9723B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55750" y="5996878"/>
              <a:ext cx="219854" cy="244522"/>
            </a:xfrm>
            <a:prstGeom prst="rect">
              <a:avLst/>
            </a:prstGeom>
          </p:spPr>
        </p:pic>
        <p:pic>
          <p:nvPicPr>
            <p:cNvPr id="27" name="Graphic 26" descr="Robot Hand">
              <a:extLst>
                <a:ext uri="{FF2B5EF4-FFF2-40B4-BE49-F238E27FC236}">
                  <a16:creationId xmlns:a16="http://schemas.microsoft.com/office/drawing/2014/main" id="{40F83DFA-8D8F-4942-808D-92DF1F05B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73164" y="5991462"/>
              <a:ext cx="219854" cy="244522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DA812B2-683E-46B8-AEB5-851B4E91CF19}"/>
                </a:ext>
              </a:extLst>
            </p:cNvPr>
            <p:cNvGrpSpPr/>
            <p:nvPr/>
          </p:nvGrpSpPr>
          <p:grpSpPr>
            <a:xfrm>
              <a:off x="635593" y="4789409"/>
              <a:ext cx="266790" cy="118862"/>
              <a:chOff x="-3774075" y="3977321"/>
              <a:chExt cx="2313012" cy="1030494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36BB9CB8-DC4B-48E4-A626-B84107A90EC5}"/>
                  </a:ext>
                </a:extLst>
              </p:cNvPr>
              <p:cNvSpPr/>
              <p:nvPr/>
            </p:nvSpPr>
            <p:spPr bwMode="auto">
              <a:xfrm>
                <a:off x="-3774075" y="4595711"/>
                <a:ext cx="2313012" cy="412104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gradFill flip="none" rotWithShape="1">
                  <a:gsLst>
                    <a:gs pos="25000">
                      <a:schemeClr val="bg1">
                        <a:alpha val="0"/>
                      </a:schemeClr>
                    </a:gs>
                    <a:gs pos="25000">
                      <a:schemeClr val="bg1"/>
                    </a:gs>
                  </a:gsLst>
                  <a:lin ang="0" scaled="1"/>
                  <a:tileRect/>
                </a:gra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7AB30F8F-338D-4E58-BD6B-12C826F16819}"/>
                  </a:ext>
                </a:extLst>
              </p:cNvPr>
              <p:cNvSpPr/>
              <p:nvPr/>
            </p:nvSpPr>
            <p:spPr bwMode="auto">
              <a:xfrm>
                <a:off x="-3014479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1564121-EB02-48DF-AFA3-F70908FADDA7}"/>
                  </a:ext>
                </a:extLst>
              </p:cNvPr>
              <p:cNvSpPr/>
              <p:nvPr/>
            </p:nvSpPr>
            <p:spPr bwMode="auto">
              <a:xfrm>
                <a:off x="-2381746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4AD3F90-68C5-4187-8BB5-2F649110A5B2}"/>
                  </a:ext>
                </a:extLst>
              </p:cNvPr>
              <p:cNvSpPr/>
              <p:nvPr/>
            </p:nvSpPr>
            <p:spPr bwMode="auto">
              <a:xfrm>
                <a:off x="-1749013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5CFC5FD9-B60F-48E8-845C-C61C6FAF46EA}"/>
                  </a:ext>
                </a:extLst>
              </p:cNvPr>
              <p:cNvGrpSpPr/>
              <p:nvPr/>
            </p:nvGrpSpPr>
            <p:grpSpPr>
              <a:xfrm>
                <a:off x="-2139677" y="3977321"/>
                <a:ext cx="541538" cy="523877"/>
                <a:chOff x="-3024748" y="3561103"/>
                <a:chExt cx="949654" cy="918684"/>
              </a:xfrm>
            </p:grpSpPr>
            <p:sp>
              <p:nvSpPr>
                <p:cNvPr id="84" name="Rectangle: Rounded Corners 83">
                  <a:extLst>
                    <a:ext uri="{FF2B5EF4-FFF2-40B4-BE49-F238E27FC236}">
                      <a16:creationId xmlns:a16="http://schemas.microsoft.com/office/drawing/2014/main" id="{EB2CF235-E948-42B1-BD26-EDB7263BE5F1}"/>
                    </a:ext>
                  </a:extLst>
                </p:cNvPr>
                <p:cNvSpPr/>
                <p:nvPr/>
              </p:nvSpPr>
              <p:spPr bwMode="auto">
                <a:xfrm>
                  <a:off x="-3024748" y="3561103"/>
                  <a:ext cx="949654" cy="918684"/>
                </a:xfrm>
                <a:prstGeom prst="roundRect">
                  <a:avLst>
                    <a:gd name="adj" fmla="val 0"/>
                  </a:avLst>
                </a:prstGeom>
                <a:noFill/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5" name="Rectangle: Rounded Corners 84">
                  <a:extLst>
                    <a:ext uri="{FF2B5EF4-FFF2-40B4-BE49-F238E27FC236}">
                      <a16:creationId xmlns:a16="http://schemas.microsoft.com/office/drawing/2014/main" id="{4D85058E-34D9-4059-AE1C-7B3901032C9B}"/>
                    </a:ext>
                  </a:extLst>
                </p:cNvPr>
                <p:cNvSpPr/>
                <p:nvPr/>
              </p:nvSpPr>
              <p:spPr bwMode="auto">
                <a:xfrm>
                  <a:off x="-2641078" y="3619374"/>
                  <a:ext cx="249675" cy="2415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FD104E4-E2DB-4546-9FD8-74C8780E1997}"/>
                  </a:ext>
                </a:extLst>
              </p:cNvPr>
              <p:cNvGrpSpPr/>
              <p:nvPr/>
            </p:nvGrpSpPr>
            <p:grpSpPr>
              <a:xfrm>
                <a:off x="-2813549" y="3977321"/>
                <a:ext cx="541538" cy="523877"/>
                <a:chOff x="-3024748" y="3561103"/>
                <a:chExt cx="949654" cy="918684"/>
              </a:xfrm>
            </p:grpSpPr>
            <p:sp>
              <p:nvSpPr>
                <p:cNvPr id="82" name="Rectangle: Rounded Corners 81">
                  <a:extLst>
                    <a:ext uri="{FF2B5EF4-FFF2-40B4-BE49-F238E27FC236}">
                      <a16:creationId xmlns:a16="http://schemas.microsoft.com/office/drawing/2014/main" id="{BE727EF6-5741-4834-90CC-4070F8E460E7}"/>
                    </a:ext>
                  </a:extLst>
                </p:cNvPr>
                <p:cNvSpPr/>
                <p:nvPr/>
              </p:nvSpPr>
              <p:spPr bwMode="auto">
                <a:xfrm>
                  <a:off x="-3024748" y="3561103"/>
                  <a:ext cx="949654" cy="918684"/>
                </a:xfrm>
                <a:prstGeom prst="roundRect">
                  <a:avLst>
                    <a:gd name="adj" fmla="val 0"/>
                  </a:avLst>
                </a:prstGeom>
                <a:noFill/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83" name="Rectangle: Rounded Corners 82">
                  <a:extLst>
                    <a:ext uri="{FF2B5EF4-FFF2-40B4-BE49-F238E27FC236}">
                      <a16:creationId xmlns:a16="http://schemas.microsoft.com/office/drawing/2014/main" id="{6F41D391-963D-4453-86E9-EBD298FA3BEA}"/>
                    </a:ext>
                  </a:extLst>
                </p:cNvPr>
                <p:cNvSpPr/>
                <p:nvPr/>
              </p:nvSpPr>
              <p:spPr bwMode="auto">
                <a:xfrm>
                  <a:off x="-2641078" y="3619374"/>
                  <a:ext cx="249675" cy="2415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D722ED1-E9F3-4619-B650-B176E67066BA}"/>
                </a:ext>
              </a:extLst>
            </p:cNvPr>
            <p:cNvGrpSpPr/>
            <p:nvPr/>
          </p:nvGrpSpPr>
          <p:grpSpPr>
            <a:xfrm>
              <a:off x="1002877" y="4783671"/>
              <a:ext cx="266790" cy="118862"/>
              <a:chOff x="-3774075" y="3977321"/>
              <a:chExt cx="2313012" cy="1030494"/>
            </a:xfrm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A184AE41-47B7-4E83-9E23-2F6E1A6781D7}"/>
                  </a:ext>
                </a:extLst>
              </p:cNvPr>
              <p:cNvSpPr/>
              <p:nvPr/>
            </p:nvSpPr>
            <p:spPr bwMode="auto">
              <a:xfrm>
                <a:off x="-3774075" y="4595711"/>
                <a:ext cx="2313012" cy="412104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gradFill flip="none" rotWithShape="1">
                  <a:gsLst>
                    <a:gs pos="25000">
                      <a:schemeClr val="bg1">
                        <a:alpha val="0"/>
                      </a:schemeClr>
                    </a:gs>
                    <a:gs pos="25000">
                      <a:schemeClr val="bg1"/>
                    </a:gs>
                  </a:gsLst>
                  <a:lin ang="0" scaled="1"/>
                  <a:tileRect/>
                </a:gra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A28ECAE-D0F6-40B9-AA57-BE5EF0A11F99}"/>
                  </a:ext>
                </a:extLst>
              </p:cNvPr>
              <p:cNvSpPr/>
              <p:nvPr/>
            </p:nvSpPr>
            <p:spPr bwMode="auto">
              <a:xfrm>
                <a:off x="-3014479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912A2D7E-E4DA-4680-8AE5-73F204C458DF}"/>
                  </a:ext>
                </a:extLst>
              </p:cNvPr>
              <p:cNvSpPr/>
              <p:nvPr/>
            </p:nvSpPr>
            <p:spPr bwMode="auto">
              <a:xfrm>
                <a:off x="-2381746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5D4651CF-E003-47F5-9763-069AA55C612D}"/>
                  </a:ext>
                </a:extLst>
              </p:cNvPr>
              <p:cNvSpPr/>
              <p:nvPr/>
            </p:nvSpPr>
            <p:spPr bwMode="auto">
              <a:xfrm>
                <a:off x="-1749013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051AC563-5C5D-4B27-8A80-A4B80DDDF2E3}"/>
                  </a:ext>
                </a:extLst>
              </p:cNvPr>
              <p:cNvGrpSpPr/>
              <p:nvPr/>
            </p:nvGrpSpPr>
            <p:grpSpPr>
              <a:xfrm>
                <a:off x="-2139677" y="3977321"/>
                <a:ext cx="541538" cy="523877"/>
                <a:chOff x="-3024748" y="3561103"/>
                <a:chExt cx="949654" cy="918684"/>
              </a:xfrm>
            </p:grpSpPr>
            <p:sp>
              <p:nvSpPr>
                <p:cNvPr id="74" name="Rectangle: Rounded Corners 73">
                  <a:extLst>
                    <a:ext uri="{FF2B5EF4-FFF2-40B4-BE49-F238E27FC236}">
                      <a16:creationId xmlns:a16="http://schemas.microsoft.com/office/drawing/2014/main" id="{67972551-26F2-4696-BA3E-761AD87C3796}"/>
                    </a:ext>
                  </a:extLst>
                </p:cNvPr>
                <p:cNvSpPr/>
                <p:nvPr/>
              </p:nvSpPr>
              <p:spPr bwMode="auto">
                <a:xfrm>
                  <a:off x="-3024748" y="3561103"/>
                  <a:ext cx="949654" cy="918684"/>
                </a:xfrm>
                <a:prstGeom prst="roundRect">
                  <a:avLst>
                    <a:gd name="adj" fmla="val 0"/>
                  </a:avLst>
                </a:prstGeom>
                <a:noFill/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: Rounded Corners 74">
                  <a:extLst>
                    <a:ext uri="{FF2B5EF4-FFF2-40B4-BE49-F238E27FC236}">
                      <a16:creationId xmlns:a16="http://schemas.microsoft.com/office/drawing/2014/main" id="{567810F0-6495-4F7D-AD4F-F138D0033CED}"/>
                    </a:ext>
                  </a:extLst>
                </p:cNvPr>
                <p:cNvSpPr/>
                <p:nvPr/>
              </p:nvSpPr>
              <p:spPr bwMode="auto">
                <a:xfrm>
                  <a:off x="-2641078" y="3619374"/>
                  <a:ext cx="249675" cy="2415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A38BAF62-A4A6-43A4-9EED-4F90B61C0974}"/>
                  </a:ext>
                </a:extLst>
              </p:cNvPr>
              <p:cNvGrpSpPr/>
              <p:nvPr/>
            </p:nvGrpSpPr>
            <p:grpSpPr>
              <a:xfrm>
                <a:off x="-2813549" y="3977321"/>
                <a:ext cx="541538" cy="523877"/>
                <a:chOff x="-3024748" y="3561103"/>
                <a:chExt cx="949654" cy="918684"/>
              </a:xfrm>
            </p:grpSpPr>
            <p:sp>
              <p:nvSpPr>
                <p:cNvPr id="72" name="Rectangle: Rounded Corners 71">
                  <a:extLst>
                    <a:ext uri="{FF2B5EF4-FFF2-40B4-BE49-F238E27FC236}">
                      <a16:creationId xmlns:a16="http://schemas.microsoft.com/office/drawing/2014/main" id="{593FDC57-3BAE-4352-A4DF-15DEDF6F7E5C}"/>
                    </a:ext>
                  </a:extLst>
                </p:cNvPr>
                <p:cNvSpPr/>
                <p:nvPr/>
              </p:nvSpPr>
              <p:spPr bwMode="auto">
                <a:xfrm>
                  <a:off x="-3024748" y="3561103"/>
                  <a:ext cx="949654" cy="918684"/>
                </a:xfrm>
                <a:prstGeom prst="roundRect">
                  <a:avLst>
                    <a:gd name="adj" fmla="val 0"/>
                  </a:avLst>
                </a:prstGeom>
                <a:noFill/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3" name="Rectangle: Rounded Corners 72">
                  <a:extLst>
                    <a:ext uri="{FF2B5EF4-FFF2-40B4-BE49-F238E27FC236}">
                      <a16:creationId xmlns:a16="http://schemas.microsoft.com/office/drawing/2014/main" id="{3D29E811-9959-46BD-B106-1278A3291E3E}"/>
                    </a:ext>
                  </a:extLst>
                </p:cNvPr>
                <p:cNvSpPr/>
                <p:nvPr/>
              </p:nvSpPr>
              <p:spPr bwMode="auto">
                <a:xfrm>
                  <a:off x="-2641078" y="3619374"/>
                  <a:ext cx="249675" cy="2415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B6151D8F-5787-49BB-962B-B18357449520}"/>
                </a:ext>
              </a:extLst>
            </p:cNvPr>
            <p:cNvSpPr/>
            <p:nvPr/>
          </p:nvSpPr>
          <p:spPr bwMode="auto">
            <a:xfrm>
              <a:off x="1406199" y="5739755"/>
              <a:ext cx="2416179" cy="737338"/>
            </a:xfrm>
            <a:prstGeom prst="cube">
              <a:avLst>
                <a:gd name="adj" fmla="val 2821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31" name="Cube 30">
              <a:extLst>
                <a:ext uri="{FF2B5EF4-FFF2-40B4-BE49-F238E27FC236}">
                  <a16:creationId xmlns:a16="http://schemas.microsoft.com/office/drawing/2014/main" id="{C4AD4E45-9EED-4D50-99CF-541B80181EE4}"/>
                </a:ext>
              </a:extLst>
            </p:cNvPr>
            <p:cNvSpPr/>
            <p:nvPr/>
          </p:nvSpPr>
          <p:spPr bwMode="auto">
            <a:xfrm>
              <a:off x="1406199" y="5114043"/>
              <a:ext cx="2416179" cy="737338"/>
            </a:xfrm>
            <a:prstGeom prst="cube">
              <a:avLst>
                <a:gd name="adj" fmla="val 2821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32" name="Cube 31">
              <a:extLst>
                <a:ext uri="{FF2B5EF4-FFF2-40B4-BE49-F238E27FC236}">
                  <a16:creationId xmlns:a16="http://schemas.microsoft.com/office/drawing/2014/main" id="{9B40CBE5-FDD6-4618-B56D-6630BC625327}"/>
                </a:ext>
              </a:extLst>
            </p:cNvPr>
            <p:cNvSpPr/>
            <p:nvPr/>
          </p:nvSpPr>
          <p:spPr bwMode="auto">
            <a:xfrm>
              <a:off x="1406199" y="4488331"/>
              <a:ext cx="2416179" cy="737338"/>
            </a:xfrm>
            <a:prstGeom prst="cube">
              <a:avLst>
                <a:gd name="adj" fmla="val 2821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pic>
          <p:nvPicPr>
            <p:cNvPr id="33" name="Graphic 32" descr="Robot Hand">
              <a:extLst>
                <a:ext uri="{FF2B5EF4-FFF2-40B4-BE49-F238E27FC236}">
                  <a16:creationId xmlns:a16="http://schemas.microsoft.com/office/drawing/2014/main" id="{A9B7757A-A1FC-45F5-ACB2-92F859D23D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3638" y="5998479"/>
              <a:ext cx="219854" cy="244522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09A2030-072E-4E4E-BB10-5B5515574F74}"/>
                </a:ext>
              </a:extLst>
            </p:cNvPr>
            <p:cNvGrpSpPr/>
            <p:nvPr/>
          </p:nvGrpSpPr>
          <p:grpSpPr>
            <a:xfrm>
              <a:off x="406997" y="4956449"/>
              <a:ext cx="1110477" cy="418187"/>
              <a:chOff x="406997" y="4956449"/>
              <a:chExt cx="1110477" cy="418187"/>
            </a:xfrm>
          </p:grpSpPr>
          <p:cxnSp>
            <p:nvCxnSpPr>
              <p:cNvPr id="62" name="Connector: Elbow 252">
                <a:extLst>
                  <a:ext uri="{FF2B5EF4-FFF2-40B4-BE49-F238E27FC236}">
                    <a16:creationId xmlns:a16="http://schemas.microsoft.com/office/drawing/2014/main" id="{0B2EEC4C-4C00-4683-8E64-248B5544C4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997" y="4956449"/>
                <a:ext cx="0" cy="41818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252">
                <a:extLst>
                  <a:ext uri="{FF2B5EF4-FFF2-40B4-BE49-F238E27FC236}">
                    <a16:creationId xmlns:a16="http://schemas.microsoft.com/office/drawing/2014/main" id="{28C8279F-0C7A-4182-9A38-7DA99EC01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794" y="4956449"/>
                <a:ext cx="0" cy="41818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or: Elbow 252">
                <a:extLst>
                  <a:ext uri="{FF2B5EF4-FFF2-40B4-BE49-F238E27FC236}">
                    <a16:creationId xmlns:a16="http://schemas.microsoft.com/office/drawing/2014/main" id="{6852F66A-2701-4701-A692-888D00A82F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520" y="4956449"/>
                <a:ext cx="0" cy="41818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or: Elbow 252">
                <a:extLst>
                  <a:ext uri="{FF2B5EF4-FFF2-40B4-BE49-F238E27FC236}">
                    <a16:creationId xmlns:a16="http://schemas.microsoft.com/office/drawing/2014/main" id="{174DCA76-0D00-4240-B56E-4C1228C313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7474" y="4956449"/>
                <a:ext cx="0" cy="41818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5" name="Graphic 34" descr="Processor">
              <a:extLst>
                <a:ext uri="{FF2B5EF4-FFF2-40B4-BE49-F238E27FC236}">
                  <a16:creationId xmlns:a16="http://schemas.microsoft.com/office/drawing/2014/main" id="{A52F6C26-8BC0-48A8-8E47-23F0471D6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26775" y="5381704"/>
              <a:ext cx="212852" cy="212854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8CA9C63-6275-4040-832A-CE14D4936D8A}"/>
                </a:ext>
              </a:extLst>
            </p:cNvPr>
            <p:cNvGrpSpPr/>
            <p:nvPr/>
          </p:nvGrpSpPr>
          <p:grpSpPr>
            <a:xfrm>
              <a:off x="1372685" y="4779143"/>
              <a:ext cx="266790" cy="118862"/>
              <a:chOff x="-3774075" y="3977321"/>
              <a:chExt cx="2313012" cy="1030494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FAE6D18E-15F1-4FC1-9EE2-2759D6BF55B0}"/>
                  </a:ext>
                </a:extLst>
              </p:cNvPr>
              <p:cNvSpPr/>
              <p:nvPr/>
            </p:nvSpPr>
            <p:spPr bwMode="auto">
              <a:xfrm>
                <a:off x="-3774075" y="4595711"/>
                <a:ext cx="2313012" cy="412104"/>
              </a:xfrm>
              <a:prstGeom prst="roundRect">
                <a:avLst>
                  <a:gd name="adj" fmla="val 50000"/>
                </a:avLst>
              </a:prstGeom>
              <a:noFill/>
              <a:ln w="6350">
                <a:gradFill flip="none" rotWithShape="1">
                  <a:gsLst>
                    <a:gs pos="25000">
                      <a:schemeClr val="bg1">
                        <a:alpha val="0"/>
                      </a:schemeClr>
                    </a:gs>
                    <a:gs pos="25000">
                      <a:schemeClr val="bg1"/>
                    </a:gs>
                  </a:gsLst>
                  <a:lin ang="0" scaled="1"/>
                  <a:tileRect/>
                </a:gra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3048B26B-A352-4816-8CC7-F029829C2E73}"/>
                  </a:ext>
                </a:extLst>
              </p:cNvPr>
              <p:cNvSpPr/>
              <p:nvPr/>
            </p:nvSpPr>
            <p:spPr bwMode="auto">
              <a:xfrm>
                <a:off x="-3014479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C21C233B-92F9-47AF-BAFD-4B07F87B4D4C}"/>
                  </a:ext>
                </a:extLst>
              </p:cNvPr>
              <p:cNvSpPr/>
              <p:nvPr/>
            </p:nvSpPr>
            <p:spPr bwMode="auto">
              <a:xfrm>
                <a:off x="-2381746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E99FB0A5-1631-4407-89F5-EC4C9C4C07A9}"/>
                  </a:ext>
                </a:extLst>
              </p:cNvPr>
              <p:cNvSpPr/>
              <p:nvPr/>
            </p:nvSpPr>
            <p:spPr bwMode="auto">
              <a:xfrm>
                <a:off x="-1749013" y="4726327"/>
                <a:ext cx="150874" cy="150877"/>
              </a:xfrm>
              <a:prstGeom prst="ellipse">
                <a:avLst/>
              </a:prstGeom>
              <a:noFill/>
              <a:ln w="63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1625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752" err="1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4BDDAB9-3216-48BB-BD4E-BECD9ABAC7A2}"/>
                  </a:ext>
                </a:extLst>
              </p:cNvPr>
              <p:cNvGrpSpPr/>
              <p:nvPr/>
            </p:nvGrpSpPr>
            <p:grpSpPr>
              <a:xfrm>
                <a:off x="-2139677" y="3977321"/>
                <a:ext cx="541538" cy="523877"/>
                <a:chOff x="-3024748" y="3561103"/>
                <a:chExt cx="949654" cy="918684"/>
              </a:xfrm>
            </p:grpSpPr>
            <p:sp>
              <p:nvSpPr>
                <p:cNvPr id="60" name="Rectangle: Rounded Corners 59">
                  <a:extLst>
                    <a:ext uri="{FF2B5EF4-FFF2-40B4-BE49-F238E27FC236}">
                      <a16:creationId xmlns:a16="http://schemas.microsoft.com/office/drawing/2014/main" id="{540DBCFA-1A94-4E7C-B806-3A85AC8F68F9}"/>
                    </a:ext>
                  </a:extLst>
                </p:cNvPr>
                <p:cNvSpPr/>
                <p:nvPr/>
              </p:nvSpPr>
              <p:spPr bwMode="auto">
                <a:xfrm>
                  <a:off x="-3024748" y="3561103"/>
                  <a:ext cx="949654" cy="918684"/>
                </a:xfrm>
                <a:prstGeom prst="roundRect">
                  <a:avLst>
                    <a:gd name="adj" fmla="val 0"/>
                  </a:avLst>
                </a:prstGeom>
                <a:noFill/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1" name="Rectangle: Rounded Corners 60">
                  <a:extLst>
                    <a:ext uri="{FF2B5EF4-FFF2-40B4-BE49-F238E27FC236}">
                      <a16:creationId xmlns:a16="http://schemas.microsoft.com/office/drawing/2014/main" id="{11FA56FD-35E3-4C59-8B7C-873329F2D8C7}"/>
                    </a:ext>
                  </a:extLst>
                </p:cNvPr>
                <p:cNvSpPr/>
                <p:nvPr/>
              </p:nvSpPr>
              <p:spPr bwMode="auto">
                <a:xfrm>
                  <a:off x="-2641078" y="3619374"/>
                  <a:ext cx="249675" cy="2415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62FCB86-09EF-4C3D-8F1E-431425A55828}"/>
                  </a:ext>
                </a:extLst>
              </p:cNvPr>
              <p:cNvGrpSpPr/>
              <p:nvPr/>
            </p:nvGrpSpPr>
            <p:grpSpPr>
              <a:xfrm>
                <a:off x="-2813549" y="3977321"/>
                <a:ext cx="541538" cy="523877"/>
                <a:chOff x="-3024748" y="3561103"/>
                <a:chExt cx="949654" cy="918684"/>
              </a:xfrm>
            </p:grpSpPr>
            <p:sp>
              <p:nvSpPr>
                <p:cNvPr id="58" name="Rectangle: Rounded Corners 57">
                  <a:extLst>
                    <a:ext uri="{FF2B5EF4-FFF2-40B4-BE49-F238E27FC236}">
                      <a16:creationId xmlns:a16="http://schemas.microsoft.com/office/drawing/2014/main" id="{170ABB1E-BCAF-4739-A8E0-C880F22F9D9E}"/>
                    </a:ext>
                  </a:extLst>
                </p:cNvPr>
                <p:cNvSpPr/>
                <p:nvPr/>
              </p:nvSpPr>
              <p:spPr bwMode="auto">
                <a:xfrm>
                  <a:off x="-3024748" y="3561103"/>
                  <a:ext cx="949654" cy="918684"/>
                </a:xfrm>
                <a:prstGeom prst="roundRect">
                  <a:avLst>
                    <a:gd name="adj" fmla="val 0"/>
                  </a:avLst>
                </a:prstGeom>
                <a:noFill/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9" name="Rectangle: Rounded Corners 58">
                  <a:extLst>
                    <a:ext uri="{FF2B5EF4-FFF2-40B4-BE49-F238E27FC236}">
                      <a16:creationId xmlns:a16="http://schemas.microsoft.com/office/drawing/2014/main" id="{0BFA45CE-DEC2-4D27-B060-F77C0251A5D0}"/>
                    </a:ext>
                  </a:extLst>
                </p:cNvPr>
                <p:cNvSpPr/>
                <p:nvPr/>
              </p:nvSpPr>
              <p:spPr bwMode="auto">
                <a:xfrm>
                  <a:off x="-2641078" y="3619374"/>
                  <a:ext cx="249675" cy="241532"/>
                </a:xfrm>
                <a:prstGeom prst="roundRect">
                  <a:avLst>
                    <a:gd name="adj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816255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752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6F130E29-9CCD-4152-8914-38DE312220C9}"/>
                </a:ext>
              </a:extLst>
            </p:cNvPr>
            <p:cNvSpPr/>
            <p:nvPr/>
          </p:nvSpPr>
          <p:spPr bwMode="auto">
            <a:xfrm>
              <a:off x="276162" y="3862619"/>
              <a:ext cx="3546216" cy="737338"/>
            </a:xfrm>
            <a:prstGeom prst="cube">
              <a:avLst>
                <a:gd name="adj" fmla="val 28212"/>
              </a:avLst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pic>
          <p:nvPicPr>
            <p:cNvPr id="38" name="Graphic 37" descr="Factory">
              <a:extLst>
                <a:ext uri="{FF2B5EF4-FFF2-40B4-BE49-F238E27FC236}">
                  <a16:creationId xmlns:a16="http://schemas.microsoft.com/office/drawing/2014/main" id="{A90ED03E-DAAB-45FF-9142-0E36899A3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16007" y="4292772"/>
              <a:ext cx="273212" cy="273210"/>
            </a:xfrm>
            <a:prstGeom prst="rect">
              <a:avLst/>
            </a:prstGeom>
          </p:spPr>
        </p:pic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E766A501-67C8-4114-B6BE-815290818861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1089219" y="4429377"/>
              <a:ext cx="437667" cy="305527"/>
            </a:xfrm>
            <a:prstGeom prst="bentConnector3">
              <a:avLst>
                <a:gd name="adj1" fmla="val 98967"/>
              </a:avLst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D40CB813-BE9E-4F37-8860-C8D3B8A4FF37}"/>
                </a:ext>
              </a:extLst>
            </p:cNvPr>
            <p:cNvCxnSpPr>
              <a:cxnSpLocks/>
              <a:stCxn id="17" idx="1"/>
              <a:endCxn id="38" idx="1"/>
            </p:cNvCxnSpPr>
            <p:nvPr/>
          </p:nvCxnSpPr>
          <p:spPr>
            <a:xfrm rot="5400000" flipH="1" flipV="1">
              <a:off x="451700" y="4384396"/>
              <a:ext cx="319326" cy="409288"/>
            </a:xfrm>
            <a:prstGeom prst="bentConnector2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BF2CEFB0-2789-4D1A-B7EA-09BED6BC55A7}"/>
                </a:ext>
              </a:extLst>
            </p:cNvPr>
            <p:cNvCxnSpPr>
              <a:cxnSpLocks/>
              <a:stCxn id="38" idx="3"/>
              <a:endCxn id="23" idx="1"/>
            </p:cNvCxnSpPr>
            <p:nvPr/>
          </p:nvCxnSpPr>
          <p:spPr>
            <a:xfrm>
              <a:off x="1089219" y="4429377"/>
              <a:ext cx="72676" cy="319326"/>
            </a:xfrm>
            <a:prstGeom prst="bentConnector2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61682BDB-2D85-44F9-861F-1531983AE5EC}"/>
                </a:ext>
              </a:extLst>
            </p:cNvPr>
            <p:cNvCxnSpPr>
              <a:cxnSpLocks/>
              <a:stCxn id="38" idx="1"/>
              <a:endCxn id="22" idx="1"/>
            </p:cNvCxnSpPr>
            <p:nvPr/>
          </p:nvCxnSpPr>
          <p:spPr>
            <a:xfrm rot="10800000" flipV="1">
              <a:off x="784307" y="4429377"/>
              <a:ext cx="31700" cy="319326"/>
            </a:xfrm>
            <a:prstGeom prst="bentConnector2">
              <a:avLst/>
            </a:prstGeom>
            <a:ln>
              <a:solidFill>
                <a:schemeClr val="bg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85F47210-1864-40E8-B8F2-A91F69B844AF}"/>
                </a:ext>
              </a:extLst>
            </p:cNvPr>
            <p:cNvGrpSpPr/>
            <p:nvPr/>
          </p:nvGrpSpPr>
          <p:grpSpPr>
            <a:xfrm>
              <a:off x="415300" y="5586327"/>
              <a:ext cx="1110477" cy="418187"/>
              <a:chOff x="406997" y="4956449"/>
              <a:chExt cx="1110477" cy="418187"/>
            </a:xfrm>
          </p:grpSpPr>
          <p:cxnSp>
            <p:nvCxnSpPr>
              <p:cNvPr id="48" name="Connector: Elbow 252">
                <a:extLst>
                  <a:ext uri="{FF2B5EF4-FFF2-40B4-BE49-F238E27FC236}">
                    <a16:creationId xmlns:a16="http://schemas.microsoft.com/office/drawing/2014/main" id="{0291D245-89CD-4BA9-814B-3F955591C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6997" y="4956449"/>
                <a:ext cx="0" cy="41818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or: Elbow 252">
                <a:extLst>
                  <a:ext uri="{FF2B5EF4-FFF2-40B4-BE49-F238E27FC236}">
                    <a16:creationId xmlns:a16="http://schemas.microsoft.com/office/drawing/2014/main" id="{8AFE015F-B800-46B1-990D-F180BC1C30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4794" y="4956449"/>
                <a:ext cx="0" cy="418187"/>
              </a:xfrm>
              <a:prstGeom prst="straightConnector1">
                <a:avLst/>
              </a:prstGeom>
              <a:solidFill>
                <a:schemeClr val="accent2"/>
              </a:solidFill>
              <a:ln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or: Elbow 252">
                <a:extLst>
                  <a:ext uri="{FF2B5EF4-FFF2-40B4-BE49-F238E27FC236}">
                    <a16:creationId xmlns:a16="http://schemas.microsoft.com/office/drawing/2014/main" id="{BF8D444C-7464-4FB9-8A20-D68F52EDFB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38520" y="4956449"/>
                <a:ext cx="0" cy="41818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or: Elbow 252">
                <a:extLst>
                  <a:ext uri="{FF2B5EF4-FFF2-40B4-BE49-F238E27FC236}">
                    <a16:creationId xmlns:a16="http://schemas.microsoft.com/office/drawing/2014/main" id="{503BDDBC-3A9D-4D62-AEDE-4A957ECEA0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17474" y="4956449"/>
                <a:ext cx="0" cy="41818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Speech Bubble: Rectangle 43">
              <a:extLst>
                <a:ext uri="{FF2B5EF4-FFF2-40B4-BE49-F238E27FC236}">
                  <a16:creationId xmlns:a16="http://schemas.microsoft.com/office/drawing/2014/main" id="{C4BCA14E-8B26-4EEB-9858-2559C4554E2C}"/>
                </a:ext>
              </a:extLst>
            </p:cNvPr>
            <p:cNvSpPr/>
            <p:nvPr/>
          </p:nvSpPr>
          <p:spPr bwMode="auto">
            <a:xfrm>
              <a:off x="1677900" y="5362340"/>
              <a:ext cx="1835485" cy="416771"/>
            </a:xfrm>
            <a:prstGeom prst="wedgeRectCallout">
              <a:avLst>
                <a:gd name="adj1" fmla="val 6532"/>
                <a:gd name="adj2" fmla="val -2666"/>
              </a:avLst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54" tIns="80054" rIns="80054" bIns="800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162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Level 1 – Basic Control</a:t>
              </a:r>
              <a:br>
                <a:rPr lang="en-US" sz="788" b="1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lang="en-US" sz="613">
                  <a:solidFill>
                    <a:srgbClr val="000000"/>
                  </a:solidFill>
                  <a:latin typeface="Segoe UI"/>
                  <a:cs typeface="Segoe UI" pitchFamily="34" charset="0"/>
                </a:rPr>
                <a:t>Electronics controlling or monitoring physical systems</a:t>
              </a:r>
            </a:p>
          </p:txBody>
        </p:sp>
        <p:sp>
          <p:nvSpPr>
            <p:cNvPr id="45" name="Speech Bubble: Rectangle 44">
              <a:extLst>
                <a:ext uri="{FF2B5EF4-FFF2-40B4-BE49-F238E27FC236}">
                  <a16:creationId xmlns:a16="http://schemas.microsoft.com/office/drawing/2014/main" id="{2B7097A0-6358-4807-A5E8-6F231B26D789}"/>
                </a:ext>
              </a:extLst>
            </p:cNvPr>
            <p:cNvSpPr/>
            <p:nvPr/>
          </p:nvSpPr>
          <p:spPr bwMode="auto">
            <a:xfrm>
              <a:off x="1677899" y="5998368"/>
              <a:ext cx="1835485" cy="418187"/>
            </a:xfrm>
            <a:prstGeom prst="wedgeRectCallout">
              <a:avLst>
                <a:gd name="adj1" fmla="val 9743"/>
                <a:gd name="adj2" fmla="val 3465"/>
              </a:avLst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54" tIns="80054" rIns="80054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162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Level 0 – Process</a:t>
              </a:r>
              <a:br>
                <a:rPr lang="en-US" sz="788" b="1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lang="en-US" sz="613">
                  <a:solidFill>
                    <a:srgbClr val="000000"/>
                  </a:solidFill>
                  <a:latin typeface="Segoe UI"/>
                  <a:cs typeface="Segoe UI" pitchFamily="34" charset="0"/>
                </a:rPr>
                <a:t>Physical machinery</a:t>
              </a:r>
            </a:p>
            <a:p>
              <a:pPr defTabSz="8162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13">
                  <a:solidFill>
                    <a:srgbClr val="000000"/>
                  </a:solidFill>
                  <a:latin typeface="Segoe UI"/>
                  <a:cs typeface="Segoe UI" pitchFamily="34" charset="0"/>
                </a:rPr>
                <a:t>   </a:t>
              </a:r>
              <a:br>
                <a:rPr lang="en-US" sz="613">
                  <a:solidFill>
                    <a:srgbClr val="000000"/>
                  </a:solidFill>
                  <a:latin typeface="Segoe UI"/>
                  <a:cs typeface="Segoe UI" pitchFamily="34" charset="0"/>
                </a:rPr>
              </a:br>
              <a:endParaRPr lang="en-US" sz="613">
                <a:solidFill>
                  <a:srgbClr val="00000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46" name="Speech Bubble: Rectangle 45">
              <a:extLst>
                <a:ext uri="{FF2B5EF4-FFF2-40B4-BE49-F238E27FC236}">
                  <a16:creationId xmlns:a16="http://schemas.microsoft.com/office/drawing/2014/main" id="{6B5EF5EC-1652-4A29-B8F4-68592F238969}"/>
                </a:ext>
              </a:extLst>
            </p:cNvPr>
            <p:cNvSpPr/>
            <p:nvPr/>
          </p:nvSpPr>
          <p:spPr bwMode="auto">
            <a:xfrm>
              <a:off x="1675005" y="4760617"/>
              <a:ext cx="1853563" cy="418187"/>
            </a:xfrm>
            <a:prstGeom prst="wedgeRectCallout">
              <a:avLst>
                <a:gd name="adj1" fmla="val -5800"/>
                <a:gd name="adj2" fmla="val -5446"/>
              </a:avLst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54" tIns="80054" rIns="80054" bIns="8005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162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>
                  <a:solidFill>
                    <a:srgbClr val="000000"/>
                  </a:solidFill>
                  <a:latin typeface="Segoe UI"/>
                  <a:cs typeface="Segoe UI" pitchFamily="34" charset="0"/>
                </a:rPr>
                <a:t>Level 2 – Supervisory Control</a:t>
              </a:r>
              <a:br>
                <a:rPr lang="en-US" sz="788" b="1">
                  <a:solidFill>
                    <a:srgbClr val="000000"/>
                  </a:solidFill>
                  <a:latin typeface="Segoe UI"/>
                  <a:cs typeface="Segoe UI" pitchFamily="34" charset="0"/>
                </a:rPr>
              </a:br>
              <a:r>
                <a:rPr lang="en-US" sz="613">
                  <a:solidFill>
                    <a:srgbClr val="000000"/>
                  </a:solidFill>
                  <a:latin typeface="Segoe UI"/>
                  <a:cs typeface="Segoe UI" pitchFamily="34" charset="0"/>
                </a:rPr>
                <a:t>Monitoring &amp; Control for discrete business functions (e.g. production line) </a:t>
              </a:r>
            </a:p>
          </p:txBody>
        </p:sp>
        <p:sp>
          <p:nvSpPr>
            <p:cNvPr id="47" name="Speech Bubble: Rectangle 46">
              <a:extLst>
                <a:ext uri="{FF2B5EF4-FFF2-40B4-BE49-F238E27FC236}">
                  <a16:creationId xmlns:a16="http://schemas.microsoft.com/office/drawing/2014/main" id="{64280DAF-573B-4DE7-8B9D-134D66E411AD}"/>
                </a:ext>
              </a:extLst>
            </p:cNvPr>
            <p:cNvSpPr/>
            <p:nvPr/>
          </p:nvSpPr>
          <p:spPr bwMode="auto">
            <a:xfrm>
              <a:off x="1679156" y="4129462"/>
              <a:ext cx="1849412" cy="421889"/>
            </a:xfrm>
            <a:prstGeom prst="wedgeRectCallout">
              <a:avLst>
                <a:gd name="adj1" fmla="val -30698"/>
                <a:gd name="adj2" fmla="val 17885"/>
              </a:avLst>
            </a:pr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054" tIns="128086" rIns="80054" bIns="12808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816255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88" b="1" dirty="0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Level 3 – Site Operations</a:t>
              </a:r>
              <a:br>
                <a:rPr lang="en-US" sz="788" b="1" dirty="0">
                  <a:solidFill>
                    <a:srgbClr val="000000"/>
                  </a:solidFill>
                  <a:latin typeface="Segoe UI"/>
                  <a:ea typeface="Segoe UI" pitchFamily="34" charset="0"/>
                  <a:cs typeface="Segoe UI" pitchFamily="34" charset="0"/>
                </a:rPr>
              </a:br>
              <a:r>
                <a:rPr lang="en-US" sz="613" dirty="0">
                  <a:solidFill>
                    <a:srgbClr val="000000"/>
                  </a:solidFill>
                  <a:latin typeface="Segoe UI"/>
                  <a:cs typeface="Segoe UI" pitchFamily="34" charset="0"/>
                </a:rPr>
                <a:t>Control &amp; monitoring for physical site with multiple functions (e.g. plant)</a:t>
              </a:r>
            </a:p>
          </p:txBody>
        </p:sp>
      </p:grpSp>
      <p:sp>
        <p:nvSpPr>
          <p:cNvPr id="96" name="Google Shape;1889;p149">
            <a:extLst>
              <a:ext uri="{FF2B5EF4-FFF2-40B4-BE49-F238E27FC236}">
                <a16:creationId xmlns:a16="http://schemas.microsoft.com/office/drawing/2014/main" id="{2F30DD48-E33E-40C1-8978-73831133B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17489" y="1683202"/>
            <a:ext cx="3992453" cy="744850"/>
          </a:xfrm>
          <a:prstGeom prst="rect">
            <a:avLst/>
          </a:prstGeom>
          <a:solidFill>
            <a:schemeClr val="accent5">
              <a:alpha val="1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042" tIns="32023" rIns="80042" bIns="40011" anchor="t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980" b="1">
                <a:solidFill>
                  <a:srgbClr val="000000"/>
                </a:solidFill>
                <a:latin typeface="Segoe UI"/>
                <a:sym typeface="Libre Franklin"/>
              </a:rPr>
              <a:t>Security Analytics</a:t>
            </a:r>
            <a:endParaRPr sz="980" b="1">
              <a:solidFill>
                <a:srgbClr val="000000"/>
              </a:solidFill>
              <a:latin typeface="Segoe UI"/>
              <a:sym typeface="Libre Franklin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EF6B3DE-A6D9-4716-8CEE-1F7CF5CB23B9}"/>
              </a:ext>
            </a:extLst>
          </p:cNvPr>
          <p:cNvGrpSpPr/>
          <p:nvPr/>
        </p:nvGrpSpPr>
        <p:grpSpPr>
          <a:xfrm>
            <a:off x="7704068" y="3873815"/>
            <a:ext cx="2535396" cy="2630713"/>
            <a:chOff x="381478" y="1939261"/>
            <a:chExt cx="2390776" cy="387047"/>
          </a:xfrm>
          <a:solidFill>
            <a:schemeClr val="accent2"/>
          </a:solidFill>
        </p:grpSpPr>
        <p:sp>
          <p:nvSpPr>
            <p:cNvPr id="98" name="Cube 97">
              <a:extLst>
                <a:ext uri="{FF2B5EF4-FFF2-40B4-BE49-F238E27FC236}">
                  <a16:creationId xmlns:a16="http://schemas.microsoft.com/office/drawing/2014/main" id="{FFF94065-1E2F-48CA-9DB7-E22A0B760FBE}"/>
                </a:ext>
              </a:extLst>
            </p:cNvPr>
            <p:cNvSpPr/>
            <p:nvPr/>
          </p:nvSpPr>
          <p:spPr bwMode="auto">
            <a:xfrm>
              <a:off x="381478" y="1939261"/>
              <a:ext cx="2390776" cy="387047"/>
            </a:xfrm>
            <a:prstGeom prst="cube">
              <a:avLst>
                <a:gd name="adj" fmla="val 7207"/>
              </a:avLst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16">
                <a:defRPr/>
              </a:pPr>
              <a:endParaRPr lang="en-US" sz="941" b="1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latin typeface="Segoe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FAB8FAE2-40C7-441C-8E9D-31B888262455}"/>
                </a:ext>
              </a:extLst>
            </p:cNvPr>
            <p:cNvSpPr txBox="1"/>
            <p:nvPr/>
          </p:nvSpPr>
          <p:spPr>
            <a:xfrm>
              <a:off x="419948" y="1974730"/>
              <a:ext cx="2099110" cy="3531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 defTabSz="800435">
                <a:defRPr/>
              </a:pPr>
              <a:r>
                <a:rPr lang="en-US" sz="941" b="1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1"/>
                  </a:gradFill>
                  <a:latin typeface="Segoe UI"/>
                </a:rPr>
                <a:t>Purdue Levels 4 + 5 and Zero Trust</a:t>
              </a:r>
            </a:p>
          </p:txBody>
        </p:sp>
      </p:grpSp>
      <p:sp>
        <p:nvSpPr>
          <p:cNvPr id="100" name="Google Shape;1889;p149">
            <a:extLst>
              <a:ext uri="{FF2B5EF4-FFF2-40B4-BE49-F238E27FC236}">
                <a16:creationId xmlns:a16="http://schemas.microsoft.com/office/drawing/2014/main" id="{D913CFE5-5882-42EC-BA40-D4D1E6BE8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03875" y="1590603"/>
            <a:ext cx="8580747" cy="918391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042" tIns="40011" rIns="80042" bIns="40011" anchor="t" anchorCtr="0">
            <a:noAutofit/>
          </a:bodyPr>
          <a:lstStyle/>
          <a:p>
            <a:pPr marL="2851549" defTabSz="914016">
              <a:buClr>
                <a:srgbClr val="FFFFFF"/>
              </a:buClr>
              <a:buSzPts val="2400"/>
              <a:defRPr/>
            </a:pPr>
            <a:endParaRPr sz="1401" b="1">
              <a:solidFill>
                <a:srgbClr val="000000"/>
              </a:solidFill>
              <a:latin typeface="Segoe UI"/>
              <a:sym typeface="Libre Franklin"/>
            </a:endParaRPr>
          </a:p>
        </p:txBody>
      </p:sp>
      <p:sp>
        <p:nvSpPr>
          <p:cNvPr id="101" name="Google Shape;1889;p149">
            <a:extLst>
              <a:ext uri="{FF2B5EF4-FFF2-40B4-BE49-F238E27FC236}">
                <a16:creationId xmlns:a16="http://schemas.microsoft.com/office/drawing/2014/main" id="{8517345F-F4F9-4865-AD17-5EE448D1E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86106" y="1683202"/>
            <a:ext cx="2989977" cy="744850"/>
          </a:xfrm>
          <a:prstGeom prst="rect">
            <a:avLst/>
          </a:prstGeom>
          <a:solidFill>
            <a:schemeClr val="accent4">
              <a:alpha val="10000"/>
            </a:schemeClr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042" tIns="32023" rIns="80042" bIns="40011" anchor="t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980" b="1">
                <a:solidFill>
                  <a:srgbClr val="000000"/>
                </a:solidFill>
                <a:latin typeface="Segoe UI"/>
                <a:sym typeface="Libre Franklin"/>
              </a:rPr>
              <a:t>Business Analytics</a:t>
            </a:r>
            <a:endParaRPr sz="980" b="1">
              <a:solidFill>
                <a:srgbClr val="000000"/>
              </a:solidFill>
              <a:latin typeface="Segoe UI"/>
              <a:sym typeface="Libre Franklin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BC77DF9-3211-43E9-941B-0257D163EF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28703" y="3387364"/>
            <a:ext cx="2126385" cy="4044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016"/>
            <a:r>
              <a:rPr lang="en-US" sz="1314" b="1">
                <a:solidFill>
                  <a:srgbClr val="000000"/>
                </a:solidFill>
                <a:latin typeface="Segoe UI"/>
              </a:rPr>
              <a:t>Operational Technology </a:t>
            </a:r>
            <a:br>
              <a:rPr lang="en-US" sz="1314" b="1">
                <a:solidFill>
                  <a:srgbClr val="000000"/>
                </a:solidFill>
                <a:latin typeface="Segoe UI"/>
              </a:rPr>
            </a:br>
            <a:r>
              <a:rPr lang="en-US" sz="1314" b="1">
                <a:solidFill>
                  <a:srgbClr val="000000"/>
                </a:solidFill>
                <a:latin typeface="Segoe UI"/>
              </a:rPr>
              <a:t>(OT) Environments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6115E9D-A9F2-4ABD-AC21-5967ABB8F1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67117" y="3378872"/>
            <a:ext cx="1955472" cy="40447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016"/>
            <a:r>
              <a:rPr lang="en-US" sz="1314" b="1">
                <a:solidFill>
                  <a:srgbClr val="000000"/>
                </a:solidFill>
                <a:latin typeface="Segoe UI"/>
              </a:rPr>
              <a:t>Information Technology </a:t>
            </a:r>
            <a:br>
              <a:rPr lang="en-US" sz="1314" b="1">
                <a:solidFill>
                  <a:srgbClr val="000000"/>
                </a:solidFill>
                <a:latin typeface="Segoe UI"/>
              </a:rPr>
            </a:br>
            <a:r>
              <a:rPr lang="en-US" sz="1314" b="1">
                <a:solidFill>
                  <a:srgbClr val="000000"/>
                </a:solidFill>
                <a:latin typeface="Segoe UI"/>
              </a:rPr>
              <a:t>(IT) Environments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E34F12D-5F40-4A3B-A3D8-F6A30E655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7376059" y="4443338"/>
            <a:ext cx="241385" cy="787170"/>
            <a:chOff x="2697568" y="3778193"/>
            <a:chExt cx="1184671" cy="677197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0CB31D8-2DE8-45BA-ACAA-314BF317B1DD}"/>
                </a:ext>
              </a:extLst>
            </p:cNvPr>
            <p:cNvSpPr/>
            <p:nvPr/>
          </p:nvSpPr>
          <p:spPr bwMode="auto">
            <a:xfrm>
              <a:off x="2717416" y="3778226"/>
              <a:ext cx="1113167" cy="668542"/>
            </a:xfrm>
            <a:prstGeom prst="rect">
              <a:avLst/>
            </a:prstGeom>
            <a:solidFill>
              <a:srgbClr val="FFFFFF">
                <a:alpha val="69000"/>
              </a:srgb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0108" tIns="128086" rIns="160108" bIns="12808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816255" fontAlgn="base">
                <a:spcBef>
                  <a:spcPct val="0"/>
                </a:spcBef>
                <a:spcAft>
                  <a:spcPct val="0"/>
                </a:spcAft>
              </a:pPr>
              <a:endParaRPr lang="en-US" sz="1752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F3E28F0-F858-4E92-8C3B-D6F0CBE61463}"/>
                </a:ext>
              </a:extLst>
            </p:cNvPr>
            <p:cNvCxnSpPr/>
            <p:nvPr/>
          </p:nvCxnSpPr>
          <p:spPr>
            <a:xfrm>
              <a:off x="2715427" y="3778193"/>
              <a:ext cx="116681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C5692F5-377A-47D8-83C3-FE26E85D5C81}"/>
                </a:ext>
              </a:extLst>
            </p:cNvPr>
            <p:cNvCxnSpPr/>
            <p:nvPr/>
          </p:nvCxnSpPr>
          <p:spPr>
            <a:xfrm>
              <a:off x="2697568" y="4455390"/>
              <a:ext cx="1166812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Google Shape;1889;p149">
            <a:extLst>
              <a:ext uri="{FF2B5EF4-FFF2-40B4-BE49-F238E27FC236}">
                <a16:creationId xmlns:a16="http://schemas.microsoft.com/office/drawing/2014/main" id="{9E1A1958-750F-4A1C-8E5F-FD1419EF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13731" y="1933645"/>
            <a:ext cx="1578732" cy="402795"/>
          </a:xfrm>
          <a:prstGeom prst="rect">
            <a:avLst/>
          </a:prstGeom>
          <a:solidFill>
            <a:schemeClr val="tx2"/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920" b="1" dirty="0">
                <a:solidFill>
                  <a:srgbClr val="FFFFFF"/>
                </a:solidFill>
                <a:latin typeface="Segoe UI Semibold"/>
                <a:sym typeface="Libre Franklin"/>
              </a:rPr>
              <a:t>Analytics Platform</a:t>
            </a:r>
          </a:p>
          <a:p>
            <a:pPr algn="ctr" defTabSz="914016">
              <a:buClr>
                <a:srgbClr val="FFFFFF"/>
              </a:buClr>
              <a:buSzPts val="2400"/>
            </a:pPr>
            <a:r>
              <a:rPr lang="en-US" sz="613" dirty="0">
                <a:solidFill>
                  <a:srgbClr val="FFFFFF"/>
                </a:solidFill>
                <a:latin typeface="Segoe UI"/>
                <a:cs typeface="Segoe UI Semilight" panose="020B0402040204020203" pitchFamily="34" charset="0"/>
                <a:sym typeface="Libre Franklin"/>
              </a:rPr>
              <a:t>Dashboard</a:t>
            </a:r>
            <a:endParaRPr sz="613" dirty="0">
              <a:solidFill>
                <a:srgbClr val="FFFFFF"/>
              </a:solidFill>
              <a:latin typeface="Segoe UI"/>
              <a:cs typeface="Segoe UI Semilight" panose="020B0402040204020203" pitchFamily="34" charset="0"/>
              <a:sym typeface="Libre Franklin"/>
            </a:endParaRP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DD54B92D-5673-425D-A028-CDB64AB19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37571" y="1732186"/>
            <a:ext cx="377816" cy="377816"/>
          </a:xfrm>
          <a:prstGeom prst="rect">
            <a:avLst/>
          </a:prstGeom>
        </p:spPr>
      </p:pic>
      <p:cxnSp>
        <p:nvCxnSpPr>
          <p:cNvPr id="110" name="Connector: Elbow 109">
            <a:extLst>
              <a:ext uri="{FF2B5EF4-FFF2-40B4-BE49-F238E27FC236}">
                <a16:creationId xmlns:a16="http://schemas.microsoft.com/office/drawing/2014/main" id="{2595160D-952D-4396-8D9F-75E35BF0D9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60" idx="0"/>
            <a:endCxn id="140" idx="2"/>
          </p:cNvCxnSpPr>
          <p:nvPr/>
        </p:nvCxnSpPr>
        <p:spPr>
          <a:xfrm rot="16200000" flipV="1">
            <a:off x="9638831" y="2174432"/>
            <a:ext cx="1317300" cy="1694516"/>
          </a:xfrm>
          <a:prstGeom prst="bentConnector3">
            <a:avLst>
              <a:gd name="adj1" fmla="val 64832"/>
            </a:avLst>
          </a:prstGeom>
          <a:ln w="28575">
            <a:solidFill>
              <a:schemeClr val="accent5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831ADF9B-28A9-463A-9721-3605B2FDD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65330" y="1969516"/>
            <a:ext cx="2629821" cy="537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016">
              <a:lnSpc>
                <a:spcPct val="90000"/>
              </a:lnSpc>
            </a:pPr>
            <a:r>
              <a:rPr lang="en-US" sz="1076" kern="0" dirty="0">
                <a:solidFill>
                  <a:srgbClr val="000000"/>
                </a:solidFill>
                <a:latin typeface="Segoe UI"/>
              </a:rPr>
              <a:t>Blended cybersecurity attacks are driving </a:t>
            </a:r>
            <a:r>
              <a:rPr lang="en-US" sz="1076" b="1" kern="0" dirty="0">
                <a:solidFill>
                  <a:srgbClr val="000000"/>
                </a:solidFill>
                <a:latin typeface="Segoe UI"/>
              </a:rPr>
              <a:t>convergence of IT, OT, and IoT </a:t>
            </a:r>
            <a:r>
              <a:rPr lang="en-US" sz="1076" kern="0" dirty="0">
                <a:solidFill>
                  <a:srgbClr val="000000"/>
                </a:solidFill>
                <a:latin typeface="Segoe UI"/>
              </a:rPr>
              <a:t>security architectures and capabilities</a:t>
            </a:r>
          </a:p>
        </p:txBody>
      </p:sp>
      <p:cxnSp>
        <p:nvCxnSpPr>
          <p:cNvPr id="112" name="Connector: Elbow 433">
            <a:extLst>
              <a:ext uri="{FF2B5EF4-FFF2-40B4-BE49-F238E27FC236}">
                <a16:creationId xmlns:a16="http://schemas.microsoft.com/office/drawing/2014/main" id="{5A0B835E-1ECE-414C-A29A-04B136B7DB7B}"/>
              </a:ext>
            </a:extLst>
          </p:cNvPr>
          <p:cNvCxnSpPr>
            <a:cxnSpLocks/>
            <a:stCxn id="113" idx="0"/>
            <a:endCxn id="114" idx="2"/>
          </p:cNvCxnSpPr>
          <p:nvPr/>
        </p:nvCxnSpPr>
        <p:spPr>
          <a:xfrm flipV="1">
            <a:off x="6034713" y="4899635"/>
            <a:ext cx="3246" cy="103813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Google Shape;1889;p149">
            <a:extLst>
              <a:ext uri="{FF2B5EF4-FFF2-40B4-BE49-F238E27FC236}">
                <a16:creationId xmlns:a16="http://schemas.microsoft.com/office/drawing/2014/main" id="{27C8F8CA-6956-48F6-A1CD-DD20FEBB6DC0}"/>
              </a:ext>
            </a:extLst>
          </p:cNvPr>
          <p:cNvSpPr/>
          <p:nvPr/>
        </p:nvSpPr>
        <p:spPr>
          <a:xfrm>
            <a:off x="5431012" y="5003447"/>
            <a:ext cx="1207401" cy="269194"/>
          </a:xfrm>
          <a:prstGeom prst="rect">
            <a:avLst/>
          </a:prstGeom>
          <a:solidFill>
            <a:schemeClr val="accent2"/>
          </a:solidFill>
          <a:ln w="19050"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788" b="1">
                <a:solidFill>
                  <a:srgbClr val="FFFFFF"/>
                </a:solidFill>
                <a:latin typeface="Segoe UI Semibold"/>
                <a:sym typeface="Libre Franklin"/>
              </a:rPr>
              <a:t>Plant Security and Operator Consoles</a:t>
            </a:r>
            <a:endParaRPr sz="523" b="1">
              <a:solidFill>
                <a:srgbClr val="FFFFFF"/>
              </a:solidFill>
              <a:latin typeface="Segoe UI Semibold"/>
              <a:sym typeface="Libre Franklin"/>
            </a:endParaRPr>
          </a:p>
        </p:txBody>
      </p:sp>
      <p:sp>
        <p:nvSpPr>
          <p:cNvPr id="114" name="Google Shape;1889;p149">
            <a:extLst>
              <a:ext uri="{FF2B5EF4-FFF2-40B4-BE49-F238E27FC236}">
                <a16:creationId xmlns:a16="http://schemas.microsoft.com/office/drawing/2014/main" id="{DC0F161F-AB90-4BD9-A4F7-CD39244E409C}"/>
              </a:ext>
            </a:extLst>
          </p:cNvPr>
          <p:cNvSpPr/>
          <p:nvPr/>
        </p:nvSpPr>
        <p:spPr>
          <a:xfrm>
            <a:off x="5534439" y="4561277"/>
            <a:ext cx="1007037" cy="3383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920" b="1" dirty="0">
                <a:solidFill>
                  <a:srgbClr val="000000"/>
                </a:solidFill>
                <a:latin typeface="Segoe UI Semibold"/>
                <a:sym typeface="Libre Franklin"/>
              </a:rPr>
              <a:t>IoT Sensor(s) + Analytics</a:t>
            </a:r>
          </a:p>
        </p:txBody>
      </p:sp>
      <p:cxnSp>
        <p:nvCxnSpPr>
          <p:cNvPr id="115" name="Connector: Elbow 239">
            <a:extLst>
              <a:ext uri="{FF2B5EF4-FFF2-40B4-BE49-F238E27FC236}">
                <a16:creationId xmlns:a16="http://schemas.microsoft.com/office/drawing/2014/main" id="{AEB7AD1E-0018-49E3-A509-DC54207D0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6" idx="3"/>
            <a:endCxn id="165" idx="1"/>
          </p:cNvCxnSpPr>
          <p:nvPr/>
        </p:nvCxnSpPr>
        <p:spPr>
          <a:xfrm flipV="1">
            <a:off x="4866875" y="4731277"/>
            <a:ext cx="350679" cy="4037"/>
          </a:xfrm>
          <a:prstGeom prst="straightConnector1">
            <a:avLst/>
          </a:prstGeom>
          <a:ln w="38100">
            <a:solidFill>
              <a:schemeClr val="accent5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1CB32C3-0AC0-4FD8-B1A6-7776136B1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19321" y="4577959"/>
            <a:ext cx="847554" cy="314711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600" b="1" spc="245">
                <a:solidFill>
                  <a:srgbClr val="000000"/>
                </a:solidFill>
                <a:latin typeface="Segoe UI"/>
              </a:rPr>
              <a:t>NETWORK TAP/SPAN</a:t>
            </a:r>
          </a:p>
        </p:txBody>
      </p:sp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222EDB97-78B4-48AA-8D15-2431A0E9B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175073" y="4760877"/>
            <a:ext cx="1261401" cy="449184"/>
          </a:xfrm>
          <a:prstGeom prst="wedgeRectCallout">
            <a:avLst>
              <a:gd name="adj1" fmla="val -366"/>
              <a:gd name="adj2" fmla="val 3735"/>
            </a:avLst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920" b="1" dirty="0">
                <a:solidFill>
                  <a:srgbClr val="000000"/>
                </a:solidFill>
                <a:latin typeface="Segoe UI Semibold"/>
                <a:sym typeface="Libre Franklin"/>
              </a:rPr>
              <a:t>IoT Manager</a:t>
            </a:r>
          </a:p>
          <a:p>
            <a:pPr marL="200109" indent="-100054" defTabSz="816255" fontAlgn="base"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613" dirty="0"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Central Console</a:t>
            </a:r>
          </a:p>
          <a:p>
            <a:pPr marL="200109" indent="-100054" defTabSz="816255" fontAlgn="base"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§"/>
              <a:defRPr/>
            </a:pPr>
            <a:r>
              <a:rPr lang="en-US" sz="613" dirty="0"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</a:rPr>
              <a:t>Configuration Backups</a:t>
            </a:r>
          </a:p>
        </p:txBody>
      </p: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F88FE8C6-D66D-4367-98FA-405F892D2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66" idx="3"/>
            <a:endCxn id="117" idx="1"/>
          </p:cNvCxnSpPr>
          <p:nvPr/>
        </p:nvCxnSpPr>
        <p:spPr>
          <a:xfrm>
            <a:off x="6861784" y="4731019"/>
            <a:ext cx="1313289" cy="254450"/>
          </a:xfrm>
          <a:prstGeom prst="bentConnector3">
            <a:avLst>
              <a:gd name="adj1" fmla="val 20026"/>
            </a:avLst>
          </a:prstGeom>
          <a:ln w="19050">
            <a:solidFill>
              <a:schemeClr val="accent5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4BAB863-97F8-495A-AAA1-BBCDCFF06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5997" y="1656566"/>
            <a:ext cx="2211705" cy="267748"/>
            <a:chOff x="2521760" y="3018167"/>
            <a:chExt cx="3008030" cy="923879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BE8224A8-F617-44D6-9D03-14DB45443E20}"/>
                </a:ext>
              </a:extLst>
            </p:cNvPr>
            <p:cNvCxnSpPr>
              <a:cxnSpLocks/>
            </p:cNvCxnSpPr>
            <p:nvPr/>
          </p:nvCxnSpPr>
          <p:spPr>
            <a:xfrm>
              <a:off x="4237616" y="3556443"/>
              <a:ext cx="1292174" cy="0"/>
            </a:xfrm>
            <a:prstGeom prst="straightConnector1">
              <a:avLst/>
            </a:prstGeom>
            <a:ln w="38100">
              <a:solidFill>
                <a:srgbClr val="0078D4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0616A903-1D32-4827-91AC-66175C9704AD}"/>
                </a:ext>
              </a:extLst>
            </p:cNvPr>
            <p:cNvGrpSpPr/>
            <p:nvPr/>
          </p:nvGrpSpPr>
          <p:grpSpPr>
            <a:xfrm>
              <a:off x="2521760" y="3018167"/>
              <a:ext cx="2065832" cy="923879"/>
              <a:chOff x="1525395" y="2140411"/>
              <a:chExt cx="4075938" cy="2306669"/>
            </a:xfrm>
          </p:grpSpPr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70ED138C-87D1-40F3-AE22-04E011067B2B}"/>
                  </a:ext>
                </a:extLst>
              </p:cNvPr>
              <p:cNvSpPr/>
              <p:nvPr/>
            </p:nvSpPr>
            <p:spPr bwMode="auto">
              <a:xfrm>
                <a:off x="1525395" y="3485881"/>
                <a:ext cx="4069795" cy="961199"/>
              </a:xfrm>
              <a:custGeom>
                <a:avLst/>
                <a:gdLst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11430 w 125730"/>
                  <a:gd name="connsiteY2" fmla="*/ 125730 h 186690"/>
                  <a:gd name="connsiteX3" fmla="*/ 22860 w 125730"/>
                  <a:gd name="connsiteY3" fmla="*/ 110490 h 186690"/>
                  <a:gd name="connsiteX4" fmla="*/ 38100 w 125730"/>
                  <a:gd name="connsiteY4" fmla="*/ 87630 h 186690"/>
                  <a:gd name="connsiteX5" fmla="*/ 83820 w 125730"/>
                  <a:gd name="connsiteY5" fmla="*/ 41910 h 186690"/>
                  <a:gd name="connsiteX6" fmla="*/ 102870 w 125730"/>
                  <a:gd name="connsiteY6" fmla="*/ 22860 h 186690"/>
                  <a:gd name="connsiteX7" fmla="*/ 118110 w 125730"/>
                  <a:gd name="connsiteY7" fmla="*/ 11430 h 186690"/>
                  <a:gd name="connsiteX8" fmla="*/ 125730 w 125730"/>
                  <a:gd name="connsiteY8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2860 w 125730"/>
                  <a:gd name="connsiteY2" fmla="*/ 110490 h 186690"/>
                  <a:gd name="connsiteX3" fmla="*/ 38100 w 125730"/>
                  <a:gd name="connsiteY3" fmla="*/ 87630 h 186690"/>
                  <a:gd name="connsiteX4" fmla="*/ 83820 w 125730"/>
                  <a:gd name="connsiteY4" fmla="*/ 41910 h 186690"/>
                  <a:gd name="connsiteX5" fmla="*/ 102870 w 125730"/>
                  <a:gd name="connsiteY5" fmla="*/ 22860 h 186690"/>
                  <a:gd name="connsiteX6" fmla="*/ 118110 w 125730"/>
                  <a:gd name="connsiteY6" fmla="*/ 11430 h 186690"/>
                  <a:gd name="connsiteX7" fmla="*/ 125730 w 125730"/>
                  <a:gd name="connsiteY7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38100 w 125730"/>
                  <a:gd name="connsiteY3" fmla="*/ 87630 h 186690"/>
                  <a:gd name="connsiteX4" fmla="*/ 83820 w 125730"/>
                  <a:gd name="connsiteY4" fmla="*/ 41910 h 186690"/>
                  <a:gd name="connsiteX5" fmla="*/ 102870 w 125730"/>
                  <a:gd name="connsiteY5" fmla="*/ 22860 h 186690"/>
                  <a:gd name="connsiteX6" fmla="*/ 118110 w 125730"/>
                  <a:gd name="connsiteY6" fmla="*/ 11430 h 186690"/>
                  <a:gd name="connsiteX7" fmla="*/ 125730 w 125730"/>
                  <a:gd name="connsiteY7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83820 w 125730"/>
                  <a:gd name="connsiteY3" fmla="*/ 41910 h 186690"/>
                  <a:gd name="connsiteX4" fmla="*/ 102870 w 125730"/>
                  <a:gd name="connsiteY4" fmla="*/ 22860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2870 w 125730"/>
                  <a:gd name="connsiteY4" fmla="*/ 22860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5935 w 125730"/>
                  <a:gd name="connsiteY4" fmla="*/ 10475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27903 w 125730"/>
                  <a:gd name="connsiteY1" fmla="*/ 98105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3092 w 125730"/>
                  <a:gd name="connsiteY2" fmla="*/ 69352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6754"/>
                  <a:gd name="connsiteY0" fmla="*/ 122359 h 122359"/>
                  <a:gd name="connsiteX1" fmla="*/ 30311 w 126754"/>
                  <a:gd name="connsiteY1" fmla="*/ 94194 h 122359"/>
                  <a:gd name="connsiteX2" fmla="*/ 74116 w 126754"/>
                  <a:gd name="connsiteY2" fmla="*/ 69352 h 122359"/>
                  <a:gd name="connsiteX3" fmla="*/ 106959 w 126754"/>
                  <a:gd name="connsiteY3" fmla="*/ 10475 h 122359"/>
                  <a:gd name="connsiteX4" fmla="*/ 126754 w 126754"/>
                  <a:gd name="connsiteY4" fmla="*/ 0 h 122359"/>
                  <a:gd name="connsiteX0" fmla="*/ 0 w 126754"/>
                  <a:gd name="connsiteY0" fmla="*/ 122359 h 122359"/>
                  <a:gd name="connsiteX1" fmla="*/ 30311 w 126754"/>
                  <a:gd name="connsiteY1" fmla="*/ 94194 h 122359"/>
                  <a:gd name="connsiteX2" fmla="*/ 74116 w 126754"/>
                  <a:gd name="connsiteY2" fmla="*/ 69352 h 122359"/>
                  <a:gd name="connsiteX3" fmla="*/ 106959 w 126754"/>
                  <a:gd name="connsiteY3" fmla="*/ 10475 h 122359"/>
                  <a:gd name="connsiteX4" fmla="*/ 126754 w 126754"/>
                  <a:gd name="connsiteY4" fmla="*/ 0 h 122359"/>
                  <a:gd name="connsiteX0" fmla="*/ 0 w 126754"/>
                  <a:gd name="connsiteY0" fmla="*/ 122359 h 122359"/>
                  <a:gd name="connsiteX1" fmla="*/ 36164 w 126754"/>
                  <a:gd name="connsiteY1" fmla="*/ 95708 h 122359"/>
                  <a:gd name="connsiteX2" fmla="*/ 74116 w 126754"/>
                  <a:gd name="connsiteY2" fmla="*/ 69352 h 122359"/>
                  <a:gd name="connsiteX3" fmla="*/ 106959 w 126754"/>
                  <a:gd name="connsiteY3" fmla="*/ 10475 h 122359"/>
                  <a:gd name="connsiteX4" fmla="*/ 126754 w 126754"/>
                  <a:gd name="connsiteY4" fmla="*/ 0 h 12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6754" h="122359">
                    <a:moveTo>
                      <a:pt x="0" y="122359"/>
                    </a:moveTo>
                    <a:cubicBezTo>
                      <a:pt x="13715" y="117527"/>
                      <a:pt x="16410" y="119186"/>
                      <a:pt x="36164" y="95708"/>
                    </a:cubicBezTo>
                    <a:cubicBezTo>
                      <a:pt x="64686" y="77602"/>
                      <a:pt x="62317" y="83557"/>
                      <a:pt x="74116" y="69352"/>
                    </a:cubicBezTo>
                    <a:cubicBezTo>
                      <a:pt x="85915" y="55147"/>
                      <a:pt x="98186" y="22034"/>
                      <a:pt x="106959" y="10475"/>
                    </a:cubicBezTo>
                    <a:cubicBezTo>
                      <a:pt x="115732" y="-1084"/>
                      <a:pt x="122630" y="2182"/>
                      <a:pt x="126754" y="0"/>
                    </a:cubicBezTo>
                  </a:path>
                </a:pathLst>
              </a:custGeom>
              <a:noFill/>
              <a:ln w="28575" cap="flat" cmpd="sng" algn="ctr">
                <a:gradFill flip="none" rotWithShape="1">
                  <a:gsLst>
                    <a:gs pos="54000">
                      <a:schemeClr val="accent6"/>
                    </a:gs>
                    <a:gs pos="84000">
                      <a:srgbClr val="0078D4"/>
                    </a:gs>
                  </a:gsLst>
                  <a:lin ang="0" scaled="1"/>
                  <a:tileRect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896009"/>
                <a:endParaRPr lang="en-US" sz="1728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088ABE1A-7762-45B0-9E48-2344A36E538D}"/>
                  </a:ext>
                </a:extLst>
              </p:cNvPr>
              <p:cNvSpPr/>
              <p:nvPr/>
            </p:nvSpPr>
            <p:spPr bwMode="auto">
              <a:xfrm flipV="1">
                <a:off x="1583457" y="2140411"/>
                <a:ext cx="4017876" cy="1342379"/>
              </a:xfrm>
              <a:custGeom>
                <a:avLst/>
                <a:gdLst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11430 w 125730"/>
                  <a:gd name="connsiteY2" fmla="*/ 125730 h 186690"/>
                  <a:gd name="connsiteX3" fmla="*/ 22860 w 125730"/>
                  <a:gd name="connsiteY3" fmla="*/ 110490 h 186690"/>
                  <a:gd name="connsiteX4" fmla="*/ 38100 w 125730"/>
                  <a:gd name="connsiteY4" fmla="*/ 87630 h 186690"/>
                  <a:gd name="connsiteX5" fmla="*/ 83820 w 125730"/>
                  <a:gd name="connsiteY5" fmla="*/ 41910 h 186690"/>
                  <a:gd name="connsiteX6" fmla="*/ 102870 w 125730"/>
                  <a:gd name="connsiteY6" fmla="*/ 22860 h 186690"/>
                  <a:gd name="connsiteX7" fmla="*/ 118110 w 125730"/>
                  <a:gd name="connsiteY7" fmla="*/ 11430 h 186690"/>
                  <a:gd name="connsiteX8" fmla="*/ 125730 w 125730"/>
                  <a:gd name="connsiteY8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2860 w 125730"/>
                  <a:gd name="connsiteY2" fmla="*/ 110490 h 186690"/>
                  <a:gd name="connsiteX3" fmla="*/ 38100 w 125730"/>
                  <a:gd name="connsiteY3" fmla="*/ 87630 h 186690"/>
                  <a:gd name="connsiteX4" fmla="*/ 83820 w 125730"/>
                  <a:gd name="connsiteY4" fmla="*/ 41910 h 186690"/>
                  <a:gd name="connsiteX5" fmla="*/ 102870 w 125730"/>
                  <a:gd name="connsiteY5" fmla="*/ 22860 h 186690"/>
                  <a:gd name="connsiteX6" fmla="*/ 118110 w 125730"/>
                  <a:gd name="connsiteY6" fmla="*/ 11430 h 186690"/>
                  <a:gd name="connsiteX7" fmla="*/ 125730 w 125730"/>
                  <a:gd name="connsiteY7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38100 w 125730"/>
                  <a:gd name="connsiteY3" fmla="*/ 87630 h 186690"/>
                  <a:gd name="connsiteX4" fmla="*/ 83820 w 125730"/>
                  <a:gd name="connsiteY4" fmla="*/ 41910 h 186690"/>
                  <a:gd name="connsiteX5" fmla="*/ 102870 w 125730"/>
                  <a:gd name="connsiteY5" fmla="*/ 22860 h 186690"/>
                  <a:gd name="connsiteX6" fmla="*/ 118110 w 125730"/>
                  <a:gd name="connsiteY6" fmla="*/ 11430 h 186690"/>
                  <a:gd name="connsiteX7" fmla="*/ 125730 w 125730"/>
                  <a:gd name="connsiteY7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83820 w 125730"/>
                  <a:gd name="connsiteY3" fmla="*/ 41910 h 186690"/>
                  <a:gd name="connsiteX4" fmla="*/ 102870 w 125730"/>
                  <a:gd name="connsiteY4" fmla="*/ 22860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2870 w 125730"/>
                  <a:gd name="connsiteY4" fmla="*/ 22860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5935 w 125730"/>
                  <a:gd name="connsiteY4" fmla="*/ 10475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27903 w 125730"/>
                  <a:gd name="connsiteY1" fmla="*/ 98105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210450"/>
                  <a:gd name="connsiteX1" fmla="*/ 26024 w 125730"/>
                  <a:gd name="connsiteY1" fmla="*/ 204931 h 210450"/>
                  <a:gd name="connsiteX2" fmla="*/ 78777 w 125730"/>
                  <a:gd name="connsiteY2" fmla="*/ 90799 h 210450"/>
                  <a:gd name="connsiteX3" fmla="*/ 105935 w 125730"/>
                  <a:gd name="connsiteY3" fmla="*/ 10475 h 210450"/>
                  <a:gd name="connsiteX4" fmla="*/ 125730 w 125730"/>
                  <a:gd name="connsiteY4" fmla="*/ 0 h 210450"/>
                  <a:gd name="connsiteX0" fmla="*/ 0 w 125730"/>
                  <a:gd name="connsiteY0" fmla="*/ 273860 h 297620"/>
                  <a:gd name="connsiteX1" fmla="*/ 26024 w 125730"/>
                  <a:gd name="connsiteY1" fmla="*/ 292101 h 297620"/>
                  <a:gd name="connsiteX2" fmla="*/ 88962 w 125730"/>
                  <a:gd name="connsiteY2" fmla="*/ 4876 h 297620"/>
                  <a:gd name="connsiteX3" fmla="*/ 105935 w 125730"/>
                  <a:gd name="connsiteY3" fmla="*/ 97645 h 297620"/>
                  <a:gd name="connsiteX4" fmla="*/ 125730 w 125730"/>
                  <a:gd name="connsiteY4" fmla="*/ 87170 h 297620"/>
                  <a:gd name="connsiteX0" fmla="*/ 0 w 125730"/>
                  <a:gd name="connsiteY0" fmla="*/ 276080 h 299840"/>
                  <a:gd name="connsiteX1" fmla="*/ 26024 w 125730"/>
                  <a:gd name="connsiteY1" fmla="*/ 294321 h 299840"/>
                  <a:gd name="connsiteX2" fmla="*/ 88962 w 125730"/>
                  <a:gd name="connsiteY2" fmla="*/ 7096 h 299840"/>
                  <a:gd name="connsiteX3" fmla="*/ 125730 w 125730"/>
                  <a:gd name="connsiteY3" fmla="*/ 89390 h 299840"/>
                  <a:gd name="connsiteX0" fmla="*/ 0 w 125730"/>
                  <a:gd name="connsiteY0" fmla="*/ 276080 h 302262"/>
                  <a:gd name="connsiteX1" fmla="*/ 26024 w 125730"/>
                  <a:gd name="connsiteY1" fmla="*/ 294321 h 302262"/>
                  <a:gd name="connsiteX2" fmla="*/ 88962 w 125730"/>
                  <a:gd name="connsiteY2" fmla="*/ 7096 h 302262"/>
                  <a:gd name="connsiteX3" fmla="*/ 125730 w 125730"/>
                  <a:gd name="connsiteY3" fmla="*/ 89390 h 302262"/>
                  <a:gd name="connsiteX0" fmla="*/ 0 w 125730"/>
                  <a:gd name="connsiteY0" fmla="*/ 276080 h 301847"/>
                  <a:gd name="connsiteX1" fmla="*/ 26024 w 125730"/>
                  <a:gd name="connsiteY1" fmla="*/ 294321 h 301847"/>
                  <a:gd name="connsiteX2" fmla="*/ 88962 w 125730"/>
                  <a:gd name="connsiteY2" fmla="*/ 7096 h 301847"/>
                  <a:gd name="connsiteX3" fmla="*/ 125730 w 125730"/>
                  <a:gd name="connsiteY3" fmla="*/ 89390 h 301847"/>
                  <a:gd name="connsiteX0" fmla="*/ 0 w 125730"/>
                  <a:gd name="connsiteY0" fmla="*/ 276080 h 276295"/>
                  <a:gd name="connsiteX1" fmla="*/ 21376 w 125730"/>
                  <a:gd name="connsiteY1" fmla="*/ 225714 h 276295"/>
                  <a:gd name="connsiteX2" fmla="*/ 88962 w 125730"/>
                  <a:gd name="connsiteY2" fmla="*/ 7096 h 276295"/>
                  <a:gd name="connsiteX3" fmla="*/ 125730 w 125730"/>
                  <a:gd name="connsiteY3" fmla="*/ 89390 h 276295"/>
                  <a:gd name="connsiteX0" fmla="*/ 0 w 125730"/>
                  <a:gd name="connsiteY0" fmla="*/ 335333 h 335548"/>
                  <a:gd name="connsiteX1" fmla="*/ 21376 w 125730"/>
                  <a:gd name="connsiteY1" fmla="*/ 284967 h 335548"/>
                  <a:gd name="connsiteX2" fmla="*/ 78183 w 125730"/>
                  <a:gd name="connsiteY2" fmla="*/ 4743 h 335548"/>
                  <a:gd name="connsiteX3" fmla="*/ 125730 w 125730"/>
                  <a:gd name="connsiteY3" fmla="*/ 148643 h 335548"/>
                  <a:gd name="connsiteX0" fmla="*/ 0 w 125730"/>
                  <a:gd name="connsiteY0" fmla="*/ 330590 h 330805"/>
                  <a:gd name="connsiteX1" fmla="*/ 21376 w 125730"/>
                  <a:gd name="connsiteY1" fmla="*/ 280224 h 330805"/>
                  <a:gd name="connsiteX2" fmla="*/ 78183 w 125730"/>
                  <a:gd name="connsiteY2" fmla="*/ 0 h 330805"/>
                  <a:gd name="connsiteX3" fmla="*/ 125730 w 125730"/>
                  <a:gd name="connsiteY3" fmla="*/ 143900 h 330805"/>
                  <a:gd name="connsiteX0" fmla="*/ 0 w 124049"/>
                  <a:gd name="connsiteY0" fmla="*/ 330590 h 330805"/>
                  <a:gd name="connsiteX1" fmla="*/ 21376 w 124049"/>
                  <a:gd name="connsiteY1" fmla="*/ 280224 h 330805"/>
                  <a:gd name="connsiteX2" fmla="*/ 78183 w 124049"/>
                  <a:gd name="connsiteY2" fmla="*/ 0 h 330805"/>
                  <a:gd name="connsiteX3" fmla="*/ 124049 w 124049"/>
                  <a:gd name="connsiteY3" fmla="*/ 93028 h 330805"/>
                  <a:gd name="connsiteX0" fmla="*/ 0 w 124049"/>
                  <a:gd name="connsiteY0" fmla="*/ 331098 h 331313"/>
                  <a:gd name="connsiteX1" fmla="*/ 21376 w 124049"/>
                  <a:gd name="connsiteY1" fmla="*/ 280732 h 331313"/>
                  <a:gd name="connsiteX2" fmla="*/ 78183 w 124049"/>
                  <a:gd name="connsiteY2" fmla="*/ 508 h 331313"/>
                  <a:gd name="connsiteX3" fmla="*/ 124049 w 124049"/>
                  <a:gd name="connsiteY3" fmla="*/ 93536 h 331313"/>
                  <a:gd name="connsiteX0" fmla="*/ 0 w 124049"/>
                  <a:gd name="connsiteY0" fmla="*/ 330874 h 331089"/>
                  <a:gd name="connsiteX1" fmla="*/ 21376 w 124049"/>
                  <a:gd name="connsiteY1" fmla="*/ 280508 h 331089"/>
                  <a:gd name="connsiteX2" fmla="*/ 78183 w 124049"/>
                  <a:gd name="connsiteY2" fmla="*/ 284 h 331089"/>
                  <a:gd name="connsiteX3" fmla="*/ 124049 w 124049"/>
                  <a:gd name="connsiteY3" fmla="*/ 93312 h 331089"/>
                  <a:gd name="connsiteX0" fmla="*/ 0 w 124049"/>
                  <a:gd name="connsiteY0" fmla="*/ 330874 h 331089"/>
                  <a:gd name="connsiteX1" fmla="*/ 21376 w 124049"/>
                  <a:gd name="connsiteY1" fmla="*/ 280508 h 331089"/>
                  <a:gd name="connsiteX2" fmla="*/ 78183 w 124049"/>
                  <a:gd name="connsiteY2" fmla="*/ 284 h 331089"/>
                  <a:gd name="connsiteX3" fmla="*/ 124049 w 124049"/>
                  <a:gd name="connsiteY3" fmla="*/ 93312 h 331089"/>
                  <a:gd name="connsiteX0" fmla="*/ 0 w 124049"/>
                  <a:gd name="connsiteY0" fmla="*/ 330874 h 331239"/>
                  <a:gd name="connsiteX1" fmla="*/ 21376 w 124049"/>
                  <a:gd name="connsiteY1" fmla="*/ 280508 h 331239"/>
                  <a:gd name="connsiteX2" fmla="*/ 78183 w 124049"/>
                  <a:gd name="connsiteY2" fmla="*/ 284 h 331239"/>
                  <a:gd name="connsiteX3" fmla="*/ 124049 w 124049"/>
                  <a:gd name="connsiteY3" fmla="*/ 93312 h 331239"/>
                  <a:gd name="connsiteX0" fmla="*/ 0 w 124049"/>
                  <a:gd name="connsiteY0" fmla="*/ 330874 h 331239"/>
                  <a:gd name="connsiteX1" fmla="*/ 21376 w 124049"/>
                  <a:gd name="connsiteY1" fmla="*/ 280508 h 331239"/>
                  <a:gd name="connsiteX2" fmla="*/ 78183 w 124049"/>
                  <a:gd name="connsiteY2" fmla="*/ 284 h 331239"/>
                  <a:gd name="connsiteX3" fmla="*/ 124049 w 124049"/>
                  <a:gd name="connsiteY3" fmla="*/ 93312 h 331239"/>
                  <a:gd name="connsiteX0" fmla="*/ 0 w 125137"/>
                  <a:gd name="connsiteY0" fmla="*/ 337776 h 338141"/>
                  <a:gd name="connsiteX1" fmla="*/ 21376 w 125137"/>
                  <a:gd name="connsiteY1" fmla="*/ 287410 h 338141"/>
                  <a:gd name="connsiteX2" fmla="*/ 78183 w 125137"/>
                  <a:gd name="connsiteY2" fmla="*/ 7186 h 338141"/>
                  <a:gd name="connsiteX3" fmla="*/ 125137 w 125137"/>
                  <a:gd name="connsiteY3" fmla="*/ 85336 h 338141"/>
                  <a:gd name="connsiteX0" fmla="*/ 0 w 125137"/>
                  <a:gd name="connsiteY0" fmla="*/ 337362 h 337727"/>
                  <a:gd name="connsiteX1" fmla="*/ 21376 w 125137"/>
                  <a:gd name="connsiteY1" fmla="*/ 286996 h 337727"/>
                  <a:gd name="connsiteX2" fmla="*/ 78183 w 125137"/>
                  <a:gd name="connsiteY2" fmla="*/ 6772 h 337727"/>
                  <a:gd name="connsiteX3" fmla="*/ 125137 w 125137"/>
                  <a:gd name="connsiteY3" fmla="*/ 84922 h 337727"/>
                  <a:gd name="connsiteX0" fmla="*/ 0 w 125137"/>
                  <a:gd name="connsiteY0" fmla="*/ 337362 h 370255"/>
                  <a:gd name="connsiteX1" fmla="*/ 21376 w 125137"/>
                  <a:gd name="connsiteY1" fmla="*/ 286996 h 370255"/>
                  <a:gd name="connsiteX2" fmla="*/ 78183 w 125137"/>
                  <a:gd name="connsiteY2" fmla="*/ 6772 h 370255"/>
                  <a:gd name="connsiteX3" fmla="*/ 125137 w 125137"/>
                  <a:gd name="connsiteY3" fmla="*/ 84922 h 370255"/>
                  <a:gd name="connsiteX0" fmla="*/ 0 w 125137"/>
                  <a:gd name="connsiteY0" fmla="*/ 337362 h 337738"/>
                  <a:gd name="connsiteX1" fmla="*/ 21376 w 125137"/>
                  <a:gd name="connsiteY1" fmla="*/ 286996 h 337738"/>
                  <a:gd name="connsiteX2" fmla="*/ 78183 w 125137"/>
                  <a:gd name="connsiteY2" fmla="*/ 6772 h 337738"/>
                  <a:gd name="connsiteX3" fmla="*/ 125137 w 125137"/>
                  <a:gd name="connsiteY3" fmla="*/ 84922 h 337738"/>
                  <a:gd name="connsiteX0" fmla="*/ 0 w 125137"/>
                  <a:gd name="connsiteY0" fmla="*/ 294320 h 294972"/>
                  <a:gd name="connsiteX1" fmla="*/ 21376 w 125137"/>
                  <a:gd name="connsiteY1" fmla="*/ 243954 h 294972"/>
                  <a:gd name="connsiteX2" fmla="*/ 72843 w 125137"/>
                  <a:gd name="connsiteY2" fmla="*/ 10745 h 294972"/>
                  <a:gd name="connsiteX3" fmla="*/ 125137 w 125137"/>
                  <a:gd name="connsiteY3" fmla="*/ 41880 h 294972"/>
                  <a:gd name="connsiteX0" fmla="*/ 0 w 125137"/>
                  <a:gd name="connsiteY0" fmla="*/ 292873 h 293525"/>
                  <a:gd name="connsiteX1" fmla="*/ 21376 w 125137"/>
                  <a:gd name="connsiteY1" fmla="*/ 242507 h 293525"/>
                  <a:gd name="connsiteX2" fmla="*/ 72843 w 125137"/>
                  <a:gd name="connsiteY2" fmla="*/ 9298 h 293525"/>
                  <a:gd name="connsiteX3" fmla="*/ 125137 w 125137"/>
                  <a:gd name="connsiteY3" fmla="*/ 40433 h 293525"/>
                  <a:gd name="connsiteX0" fmla="*/ 0 w 125137"/>
                  <a:gd name="connsiteY0" fmla="*/ 254738 h 255066"/>
                  <a:gd name="connsiteX1" fmla="*/ 21376 w 125137"/>
                  <a:gd name="connsiteY1" fmla="*/ 204372 h 255066"/>
                  <a:gd name="connsiteX2" fmla="*/ 60698 w 125137"/>
                  <a:gd name="connsiteY2" fmla="*/ 43599 h 255066"/>
                  <a:gd name="connsiteX3" fmla="*/ 125137 w 125137"/>
                  <a:gd name="connsiteY3" fmla="*/ 2298 h 255066"/>
                  <a:gd name="connsiteX0" fmla="*/ 0 w 125137"/>
                  <a:gd name="connsiteY0" fmla="*/ 253943 h 254271"/>
                  <a:gd name="connsiteX1" fmla="*/ 21376 w 125137"/>
                  <a:gd name="connsiteY1" fmla="*/ 203577 h 254271"/>
                  <a:gd name="connsiteX2" fmla="*/ 60698 w 125137"/>
                  <a:gd name="connsiteY2" fmla="*/ 42804 h 254271"/>
                  <a:gd name="connsiteX3" fmla="*/ 125137 w 125137"/>
                  <a:gd name="connsiteY3" fmla="*/ 1503 h 2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137" h="254271">
                    <a:moveTo>
                      <a:pt x="0" y="253943"/>
                    </a:moveTo>
                    <a:cubicBezTo>
                      <a:pt x="3341" y="256990"/>
                      <a:pt x="11260" y="238767"/>
                      <a:pt x="21376" y="203577"/>
                    </a:cubicBezTo>
                    <a:cubicBezTo>
                      <a:pt x="31492" y="168387"/>
                      <a:pt x="40939" y="56196"/>
                      <a:pt x="60698" y="42804"/>
                    </a:cubicBezTo>
                    <a:cubicBezTo>
                      <a:pt x="80457" y="29412"/>
                      <a:pt x="105512" y="-7904"/>
                      <a:pt x="125137" y="1503"/>
                    </a:cubicBezTo>
                  </a:path>
                </a:pathLst>
              </a:custGeom>
              <a:noFill/>
              <a:ln w="28575" cap="flat" cmpd="sng" algn="ctr">
                <a:gradFill flip="none" rotWithShape="1">
                  <a:gsLst>
                    <a:gs pos="53000">
                      <a:schemeClr val="accent3"/>
                    </a:gs>
                    <a:gs pos="82000">
                      <a:srgbClr val="0078D4"/>
                    </a:gs>
                  </a:gsLst>
                  <a:lin ang="0" scaled="1"/>
                  <a:tileRect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896009"/>
                <a:endParaRPr lang="en-US" sz="1728" kern="0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8F872A05-4FAB-40BE-9F6A-316D0733CC29}"/>
                  </a:ext>
                </a:extLst>
              </p:cNvPr>
              <p:cNvSpPr/>
              <p:nvPr/>
            </p:nvSpPr>
            <p:spPr bwMode="auto">
              <a:xfrm>
                <a:off x="1575371" y="2868064"/>
                <a:ext cx="4007412" cy="623562"/>
              </a:xfrm>
              <a:custGeom>
                <a:avLst/>
                <a:gdLst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11430 w 125730"/>
                  <a:gd name="connsiteY2" fmla="*/ 125730 h 186690"/>
                  <a:gd name="connsiteX3" fmla="*/ 22860 w 125730"/>
                  <a:gd name="connsiteY3" fmla="*/ 110490 h 186690"/>
                  <a:gd name="connsiteX4" fmla="*/ 38100 w 125730"/>
                  <a:gd name="connsiteY4" fmla="*/ 87630 h 186690"/>
                  <a:gd name="connsiteX5" fmla="*/ 83820 w 125730"/>
                  <a:gd name="connsiteY5" fmla="*/ 41910 h 186690"/>
                  <a:gd name="connsiteX6" fmla="*/ 102870 w 125730"/>
                  <a:gd name="connsiteY6" fmla="*/ 22860 h 186690"/>
                  <a:gd name="connsiteX7" fmla="*/ 118110 w 125730"/>
                  <a:gd name="connsiteY7" fmla="*/ 11430 h 186690"/>
                  <a:gd name="connsiteX8" fmla="*/ 125730 w 125730"/>
                  <a:gd name="connsiteY8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2860 w 125730"/>
                  <a:gd name="connsiteY2" fmla="*/ 110490 h 186690"/>
                  <a:gd name="connsiteX3" fmla="*/ 38100 w 125730"/>
                  <a:gd name="connsiteY3" fmla="*/ 87630 h 186690"/>
                  <a:gd name="connsiteX4" fmla="*/ 83820 w 125730"/>
                  <a:gd name="connsiteY4" fmla="*/ 41910 h 186690"/>
                  <a:gd name="connsiteX5" fmla="*/ 102870 w 125730"/>
                  <a:gd name="connsiteY5" fmla="*/ 22860 h 186690"/>
                  <a:gd name="connsiteX6" fmla="*/ 118110 w 125730"/>
                  <a:gd name="connsiteY6" fmla="*/ 11430 h 186690"/>
                  <a:gd name="connsiteX7" fmla="*/ 125730 w 125730"/>
                  <a:gd name="connsiteY7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38100 w 125730"/>
                  <a:gd name="connsiteY3" fmla="*/ 87630 h 186690"/>
                  <a:gd name="connsiteX4" fmla="*/ 83820 w 125730"/>
                  <a:gd name="connsiteY4" fmla="*/ 41910 h 186690"/>
                  <a:gd name="connsiteX5" fmla="*/ 102870 w 125730"/>
                  <a:gd name="connsiteY5" fmla="*/ 22860 h 186690"/>
                  <a:gd name="connsiteX6" fmla="*/ 118110 w 125730"/>
                  <a:gd name="connsiteY6" fmla="*/ 11430 h 186690"/>
                  <a:gd name="connsiteX7" fmla="*/ 125730 w 125730"/>
                  <a:gd name="connsiteY7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83820 w 125730"/>
                  <a:gd name="connsiteY3" fmla="*/ 41910 h 186690"/>
                  <a:gd name="connsiteX4" fmla="*/ 102870 w 125730"/>
                  <a:gd name="connsiteY4" fmla="*/ 22860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2870 w 125730"/>
                  <a:gd name="connsiteY4" fmla="*/ 22860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5935 w 125730"/>
                  <a:gd name="connsiteY4" fmla="*/ 10475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27903 w 125730"/>
                  <a:gd name="connsiteY1" fmla="*/ 98105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210450"/>
                  <a:gd name="connsiteX1" fmla="*/ 26024 w 125730"/>
                  <a:gd name="connsiteY1" fmla="*/ 204931 h 210450"/>
                  <a:gd name="connsiteX2" fmla="*/ 78777 w 125730"/>
                  <a:gd name="connsiteY2" fmla="*/ 90799 h 210450"/>
                  <a:gd name="connsiteX3" fmla="*/ 105935 w 125730"/>
                  <a:gd name="connsiteY3" fmla="*/ 10475 h 210450"/>
                  <a:gd name="connsiteX4" fmla="*/ 125730 w 125730"/>
                  <a:gd name="connsiteY4" fmla="*/ 0 h 210450"/>
                  <a:gd name="connsiteX0" fmla="*/ 0 w 125730"/>
                  <a:gd name="connsiteY0" fmla="*/ 273860 h 297620"/>
                  <a:gd name="connsiteX1" fmla="*/ 26024 w 125730"/>
                  <a:gd name="connsiteY1" fmla="*/ 292101 h 297620"/>
                  <a:gd name="connsiteX2" fmla="*/ 88962 w 125730"/>
                  <a:gd name="connsiteY2" fmla="*/ 4876 h 297620"/>
                  <a:gd name="connsiteX3" fmla="*/ 105935 w 125730"/>
                  <a:gd name="connsiteY3" fmla="*/ 97645 h 297620"/>
                  <a:gd name="connsiteX4" fmla="*/ 125730 w 125730"/>
                  <a:gd name="connsiteY4" fmla="*/ 87170 h 297620"/>
                  <a:gd name="connsiteX0" fmla="*/ 0 w 125730"/>
                  <a:gd name="connsiteY0" fmla="*/ 276080 h 299840"/>
                  <a:gd name="connsiteX1" fmla="*/ 26024 w 125730"/>
                  <a:gd name="connsiteY1" fmla="*/ 294321 h 299840"/>
                  <a:gd name="connsiteX2" fmla="*/ 88962 w 125730"/>
                  <a:gd name="connsiteY2" fmla="*/ 7096 h 299840"/>
                  <a:gd name="connsiteX3" fmla="*/ 125730 w 125730"/>
                  <a:gd name="connsiteY3" fmla="*/ 89390 h 299840"/>
                  <a:gd name="connsiteX0" fmla="*/ 0 w 125730"/>
                  <a:gd name="connsiteY0" fmla="*/ 276080 h 302262"/>
                  <a:gd name="connsiteX1" fmla="*/ 26024 w 125730"/>
                  <a:gd name="connsiteY1" fmla="*/ 294321 h 302262"/>
                  <a:gd name="connsiteX2" fmla="*/ 88962 w 125730"/>
                  <a:gd name="connsiteY2" fmla="*/ 7096 h 302262"/>
                  <a:gd name="connsiteX3" fmla="*/ 125730 w 125730"/>
                  <a:gd name="connsiteY3" fmla="*/ 89390 h 302262"/>
                  <a:gd name="connsiteX0" fmla="*/ 0 w 125730"/>
                  <a:gd name="connsiteY0" fmla="*/ 276080 h 301847"/>
                  <a:gd name="connsiteX1" fmla="*/ 26024 w 125730"/>
                  <a:gd name="connsiteY1" fmla="*/ 294321 h 301847"/>
                  <a:gd name="connsiteX2" fmla="*/ 88962 w 125730"/>
                  <a:gd name="connsiteY2" fmla="*/ 7096 h 301847"/>
                  <a:gd name="connsiteX3" fmla="*/ 125730 w 125730"/>
                  <a:gd name="connsiteY3" fmla="*/ 89390 h 301847"/>
                  <a:gd name="connsiteX0" fmla="*/ 0 w 125730"/>
                  <a:gd name="connsiteY0" fmla="*/ 850997 h 876764"/>
                  <a:gd name="connsiteX1" fmla="*/ 26024 w 125730"/>
                  <a:gd name="connsiteY1" fmla="*/ 869238 h 876764"/>
                  <a:gd name="connsiteX2" fmla="*/ 74907 w 125730"/>
                  <a:gd name="connsiteY2" fmla="*/ 1245 h 876764"/>
                  <a:gd name="connsiteX3" fmla="*/ 125730 w 125730"/>
                  <a:gd name="connsiteY3" fmla="*/ 664307 h 876764"/>
                  <a:gd name="connsiteX0" fmla="*/ 1065 w 126795"/>
                  <a:gd name="connsiteY0" fmla="*/ 850997 h 851117"/>
                  <a:gd name="connsiteX1" fmla="*/ 11315 w 126795"/>
                  <a:gd name="connsiteY1" fmla="*/ 775241 h 851117"/>
                  <a:gd name="connsiteX2" fmla="*/ 75972 w 126795"/>
                  <a:gd name="connsiteY2" fmla="*/ 1245 h 851117"/>
                  <a:gd name="connsiteX3" fmla="*/ 126795 w 126795"/>
                  <a:gd name="connsiteY3" fmla="*/ 664307 h 851117"/>
                  <a:gd name="connsiteX0" fmla="*/ 0 w 125730"/>
                  <a:gd name="connsiteY0" fmla="*/ 850997 h 850998"/>
                  <a:gd name="connsiteX1" fmla="*/ 74907 w 125730"/>
                  <a:gd name="connsiteY1" fmla="*/ 1245 h 850998"/>
                  <a:gd name="connsiteX2" fmla="*/ 125730 w 125730"/>
                  <a:gd name="connsiteY2" fmla="*/ 664307 h 850998"/>
                  <a:gd name="connsiteX0" fmla="*/ 0 w 125730"/>
                  <a:gd name="connsiteY0" fmla="*/ 793927 h 793927"/>
                  <a:gd name="connsiteX1" fmla="*/ 74907 w 125730"/>
                  <a:gd name="connsiteY1" fmla="*/ 1245 h 793927"/>
                  <a:gd name="connsiteX2" fmla="*/ 125730 w 125730"/>
                  <a:gd name="connsiteY2" fmla="*/ 664307 h 793927"/>
                  <a:gd name="connsiteX0" fmla="*/ 0 w 125730"/>
                  <a:gd name="connsiteY0" fmla="*/ 793927 h 807190"/>
                  <a:gd name="connsiteX1" fmla="*/ 74907 w 125730"/>
                  <a:gd name="connsiteY1" fmla="*/ 1245 h 807190"/>
                  <a:gd name="connsiteX2" fmla="*/ 125730 w 125730"/>
                  <a:gd name="connsiteY2" fmla="*/ 664307 h 807190"/>
                  <a:gd name="connsiteX0" fmla="*/ 0 w 125730"/>
                  <a:gd name="connsiteY0" fmla="*/ 816695 h 827469"/>
                  <a:gd name="connsiteX1" fmla="*/ 74907 w 125730"/>
                  <a:gd name="connsiteY1" fmla="*/ 24013 h 827469"/>
                  <a:gd name="connsiteX2" fmla="*/ 125730 w 125730"/>
                  <a:gd name="connsiteY2" fmla="*/ 687075 h 827469"/>
                  <a:gd name="connsiteX0" fmla="*/ 0 w 125730"/>
                  <a:gd name="connsiteY0" fmla="*/ 816695 h 827469"/>
                  <a:gd name="connsiteX1" fmla="*/ 74907 w 125730"/>
                  <a:gd name="connsiteY1" fmla="*/ 24013 h 827469"/>
                  <a:gd name="connsiteX2" fmla="*/ 125730 w 125730"/>
                  <a:gd name="connsiteY2" fmla="*/ 687075 h 827469"/>
                  <a:gd name="connsiteX0" fmla="*/ 0 w 125730"/>
                  <a:gd name="connsiteY0" fmla="*/ 798315 h 810154"/>
                  <a:gd name="connsiteX1" fmla="*/ 74907 w 125730"/>
                  <a:gd name="connsiteY1" fmla="*/ 5633 h 810154"/>
                  <a:gd name="connsiteX2" fmla="*/ 125730 w 125730"/>
                  <a:gd name="connsiteY2" fmla="*/ 668695 h 810154"/>
                  <a:gd name="connsiteX0" fmla="*/ 0 w 126337"/>
                  <a:gd name="connsiteY0" fmla="*/ 798315 h 810154"/>
                  <a:gd name="connsiteX1" fmla="*/ 75514 w 126337"/>
                  <a:gd name="connsiteY1" fmla="*/ 5633 h 810154"/>
                  <a:gd name="connsiteX2" fmla="*/ 126337 w 126337"/>
                  <a:gd name="connsiteY2" fmla="*/ 668695 h 810154"/>
                  <a:gd name="connsiteX0" fmla="*/ 0 w 126337"/>
                  <a:gd name="connsiteY0" fmla="*/ 800004 h 800004"/>
                  <a:gd name="connsiteX1" fmla="*/ 75514 w 126337"/>
                  <a:gd name="connsiteY1" fmla="*/ 7322 h 800004"/>
                  <a:gd name="connsiteX2" fmla="*/ 126337 w 126337"/>
                  <a:gd name="connsiteY2" fmla="*/ 670384 h 800004"/>
                  <a:gd name="connsiteX0" fmla="*/ 0 w 127434"/>
                  <a:gd name="connsiteY0" fmla="*/ 415726 h 676894"/>
                  <a:gd name="connsiteX1" fmla="*/ 76611 w 127434"/>
                  <a:gd name="connsiteY1" fmla="*/ 13833 h 676894"/>
                  <a:gd name="connsiteX2" fmla="*/ 127434 w 127434"/>
                  <a:gd name="connsiteY2" fmla="*/ 676895 h 676894"/>
                  <a:gd name="connsiteX0" fmla="*/ 0 w 127434"/>
                  <a:gd name="connsiteY0" fmla="*/ 415726 h 676894"/>
                  <a:gd name="connsiteX1" fmla="*/ 76611 w 127434"/>
                  <a:gd name="connsiteY1" fmla="*/ 13833 h 676894"/>
                  <a:gd name="connsiteX2" fmla="*/ 127434 w 127434"/>
                  <a:gd name="connsiteY2" fmla="*/ 676895 h 676894"/>
                  <a:gd name="connsiteX0" fmla="*/ 0 w 127434"/>
                  <a:gd name="connsiteY0" fmla="*/ 411292 h 672460"/>
                  <a:gd name="connsiteX1" fmla="*/ 76611 w 127434"/>
                  <a:gd name="connsiteY1" fmla="*/ 9399 h 672460"/>
                  <a:gd name="connsiteX2" fmla="*/ 127434 w 127434"/>
                  <a:gd name="connsiteY2" fmla="*/ 672461 h 672460"/>
                  <a:gd name="connsiteX0" fmla="*/ 0 w 127434"/>
                  <a:gd name="connsiteY0" fmla="*/ 144170 h 692435"/>
                  <a:gd name="connsiteX1" fmla="*/ 76611 w 127434"/>
                  <a:gd name="connsiteY1" fmla="*/ 29374 h 692435"/>
                  <a:gd name="connsiteX2" fmla="*/ 127434 w 127434"/>
                  <a:gd name="connsiteY2" fmla="*/ 692436 h 692435"/>
                  <a:gd name="connsiteX0" fmla="*/ 0 w 127590"/>
                  <a:gd name="connsiteY0" fmla="*/ 242292 h 679422"/>
                  <a:gd name="connsiteX1" fmla="*/ 76767 w 127590"/>
                  <a:gd name="connsiteY1" fmla="*/ 16361 h 679422"/>
                  <a:gd name="connsiteX2" fmla="*/ 127590 w 127590"/>
                  <a:gd name="connsiteY2" fmla="*/ 679423 h 679422"/>
                  <a:gd name="connsiteX0" fmla="*/ 0 w 127590"/>
                  <a:gd name="connsiteY0" fmla="*/ 266840 h 703970"/>
                  <a:gd name="connsiteX1" fmla="*/ 76767 w 127590"/>
                  <a:gd name="connsiteY1" fmla="*/ 40909 h 703970"/>
                  <a:gd name="connsiteX2" fmla="*/ 127590 w 127590"/>
                  <a:gd name="connsiteY2" fmla="*/ 703971 h 703970"/>
                  <a:gd name="connsiteX0" fmla="*/ 0 w 127590"/>
                  <a:gd name="connsiteY0" fmla="*/ 237858 h 674988"/>
                  <a:gd name="connsiteX1" fmla="*/ 76767 w 127590"/>
                  <a:gd name="connsiteY1" fmla="*/ 11927 h 674988"/>
                  <a:gd name="connsiteX2" fmla="*/ 127590 w 127590"/>
                  <a:gd name="connsiteY2" fmla="*/ 674989 h 674988"/>
                  <a:gd name="connsiteX0" fmla="*/ 0 w 127663"/>
                  <a:gd name="connsiteY0" fmla="*/ 237860 h 650356"/>
                  <a:gd name="connsiteX1" fmla="*/ 76767 w 127663"/>
                  <a:gd name="connsiteY1" fmla="*/ 11929 h 650356"/>
                  <a:gd name="connsiteX2" fmla="*/ 127663 w 127663"/>
                  <a:gd name="connsiteY2" fmla="*/ 650356 h 650356"/>
                  <a:gd name="connsiteX0" fmla="*/ 0 w 127626"/>
                  <a:gd name="connsiteY0" fmla="*/ 237860 h 659315"/>
                  <a:gd name="connsiteX1" fmla="*/ 76767 w 127626"/>
                  <a:gd name="connsiteY1" fmla="*/ 11929 h 659315"/>
                  <a:gd name="connsiteX2" fmla="*/ 127626 w 127626"/>
                  <a:gd name="connsiteY2" fmla="*/ 659315 h 659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7626" h="659315">
                    <a:moveTo>
                      <a:pt x="0" y="237860"/>
                    </a:moveTo>
                    <a:cubicBezTo>
                      <a:pt x="41322" y="210497"/>
                      <a:pt x="41572" y="-59292"/>
                      <a:pt x="76767" y="11929"/>
                    </a:cubicBezTo>
                    <a:cubicBezTo>
                      <a:pt x="99149" y="118770"/>
                      <a:pt x="104698" y="577347"/>
                      <a:pt x="127626" y="659315"/>
                    </a:cubicBezTo>
                  </a:path>
                </a:pathLst>
              </a:custGeom>
              <a:ln w="28575">
                <a:gradFill flip="none" rotWithShape="1">
                  <a:gsLst>
                    <a:gs pos="100000">
                      <a:schemeClr val="tx2"/>
                    </a:gs>
                    <a:gs pos="0">
                      <a:schemeClr val="tx1"/>
                    </a:gs>
                  </a:gsLst>
                  <a:lin ang="0" scaled="1"/>
                  <a:tileRect/>
                </a:gra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 defTabSz="914016"/>
                <a:endParaRPr lang="en-US" sz="1454">
                  <a:solidFill>
                    <a:srgbClr val="000000"/>
                  </a:solidFill>
                  <a:latin typeface="Segoe UI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5D176FA1-6CB7-40C8-9F3A-906D6C3709E7}"/>
                  </a:ext>
                </a:extLst>
              </p:cNvPr>
              <p:cNvSpPr/>
              <p:nvPr/>
            </p:nvSpPr>
            <p:spPr bwMode="auto">
              <a:xfrm>
                <a:off x="1554137" y="3410633"/>
                <a:ext cx="4027511" cy="408955"/>
              </a:xfrm>
              <a:custGeom>
                <a:avLst/>
                <a:gdLst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11430 w 125730"/>
                  <a:gd name="connsiteY2" fmla="*/ 125730 h 186690"/>
                  <a:gd name="connsiteX3" fmla="*/ 22860 w 125730"/>
                  <a:gd name="connsiteY3" fmla="*/ 110490 h 186690"/>
                  <a:gd name="connsiteX4" fmla="*/ 38100 w 125730"/>
                  <a:gd name="connsiteY4" fmla="*/ 87630 h 186690"/>
                  <a:gd name="connsiteX5" fmla="*/ 83820 w 125730"/>
                  <a:gd name="connsiteY5" fmla="*/ 41910 h 186690"/>
                  <a:gd name="connsiteX6" fmla="*/ 102870 w 125730"/>
                  <a:gd name="connsiteY6" fmla="*/ 22860 h 186690"/>
                  <a:gd name="connsiteX7" fmla="*/ 118110 w 125730"/>
                  <a:gd name="connsiteY7" fmla="*/ 11430 h 186690"/>
                  <a:gd name="connsiteX8" fmla="*/ 125730 w 125730"/>
                  <a:gd name="connsiteY8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2860 w 125730"/>
                  <a:gd name="connsiteY2" fmla="*/ 110490 h 186690"/>
                  <a:gd name="connsiteX3" fmla="*/ 38100 w 125730"/>
                  <a:gd name="connsiteY3" fmla="*/ 87630 h 186690"/>
                  <a:gd name="connsiteX4" fmla="*/ 83820 w 125730"/>
                  <a:gd name="connsiteY4" fmla="*/ 41910 h 186690"/>
                  <a:gd name="connsiteX5" fmla="*/ 102870 w 125730"/>
                  <a:gd name="connsiteY5" fmla="*/ 22860 h 186690"/>
                  <a:gd name="connsiteX6" fmla="*/ 118110 w 125730"/>
                  <a:gd name="connsiteY6" fmla="*/ 11430 h 186690"/>
                  <a:gd name="connsiteX7" fmla="*/ 125730 w 125730"/>
                  <a:gd name="connsiteY7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38100 w 125730"/>
                  <a:gd name="connsiteY3" fmla="*/ 87630 h 186690"/>
                  <a:gd name="connsiteX4" fmla="*/ 83820 w 125730"/>
                  <a:gd name="connsiteY4" fmla="*/ 41910 h 186690"/>
                  <a:gd name="connsiteX5" fmla="*/ 102870 w 125730"/>
                  <a:gd name="connsiteY5" fmla="*/ 22860 h 186690"/>
                  <a:gd name="connsiteX6" fmla="*/ 118110 w 125730"/>
                  <a:gd name="connsiteY6" fmla="*/ 11430 h 186690"/>
                  <a:gd name="connsiteX7" fmla="*/ 125730 w 125730"/>
                  <a:gd name="connsiteY7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83820 w 125730"/>
                  <a:gd name="connsiteY3" fmla="*/ 41910 h 186690"/>
                  <a:gd name="connsiteX4" fmla="*/ 102870 w 125730"/>
                  <a:gd name="connsiteY4" fmla="*/ 22860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2870 w 125730"/>
                  <a:gd name="connsiteY4" fmla="*/ 22860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5935 w 125730"/>
                  <a:gd name="connsiteY4" fmla="*/ 10475 h 186690"/>
                  <a:gd name="connsiteX5" fmla="*/ 118110 w 125730"/>
                  <a:gd name="connsiteY5" fmla="*/ 11430 h 186690"/>
                  <a:gd name="connsiteX6" fmla="*/ 125730 w 125730"/>
                  <a:gd name="connsiteY6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5019 w 125730"/>
                  <a:gd name="connsiteY3" fmla="*/ 91451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7620 w 125730"/>
                  <a:gd name="connsiteY1" fmla="*/ 148590 h 186690"/>
                  <a:gd name="connsiteX2" fmla="*/ 27903 w 125730"/>
                  <a:gd name="connsiteY2" fmla="*/ 98105 h 186690"/>
                  <a:gd name="connsiteX3" fmla="*/ 78777 w 125730"/>
                  <a:gd name="connsiteY3" fmla="*/ 90799 h 186690"/>
                  <a:gd name="connsiteX4" fmla="*/ 105935 w 125730"/>
                  <a:gd name="connsiteY4" fmla="*/ 10475 h 186690"/>
                  <a:gd name="connsiteX5" fmla="*/ 125730 w 125730"/>
                  <a:gd name="connsiteY5" fmla="*/ 0 h 186690"/>
                  <a:gd name="connsiteX0" fmla="*/ 0 w 125730"/>
                  <a:gd name="connsiteY0" fmla="*/ 186690 h 186690"/>
                  <a:gd name="connsiteX1" fmla="*/ 27903 w 125730"/>
                  <a:gd name="connsiteY1" fmla="*/ 98105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186690"/>
                  <a:gd name="connsiteX1" fmla="*/ 29287 w 125730"/>
                  <a:gd name="connsiteY1" fmla="*/ 94194 h 186690"/>
                  <a:gd name="connsiteX2" fmla="*/ 78777 w 125730"/>
                  <a:gd name="connsiteY2" fmla="*/ 90799 h 186690"/>
                  <a:gd name="connsiteX3" fmla="*/ 105935 w 125730"/>
                  <a:gd name="connsiteY3" fmla="*/ 10475 h 186690"/>
                  <a:gd name="connsiteX4" fmla="*/ 125730 w 125730"/>
                  <a:gd name="connsiteY4" fmla="*/ 0 h 186690"/>
                  <a:gd name="connsiteX0" fmla="*/ 0 w 125730"/>
                  <a:gd name="connsiteY0" fmla="*/ 186690 h 210450"/>
                  <a:gd name="connsiteX1" fmla="*/ 26024 w 125730"/>
                  <a:gd name="connsiteY1" fmla="*/ 204931 h 210450"/>
                  <a:gd name="connsiteX2" fmla="*/ 78777 w 125730"/>
                  <a:gd name="connsiteY2" fmla="*/ 90799 h 210450"/>
                  <a:gd name="connsiteX3" fmla="*/ 105935 w 125730"/>
                  <a:gd name="connsiteY3" fmla="*/ 10475 h 210450"/>
                  <a:gd name="connsiteX4" fmla="*/ 125730 w 125730"/>
                  <a:gd name="connsiteY4" fmla="*/ 0 h 210450"/>
                  <a:gd name="connsiteX0" fmla="*/ 0 w 125730"/>
                  <a:gd name="connsiteY0" fmla="*/ 273860 h 297620"/>
                  <a:gd name="connsiteX1" fmla="*/ 26024 w 125730"/>
                  <a:gd name="connsiteY1" fmla="*/ 292101 h 297620"/>
                  <a:gd name="connsiteX2" fmla="*/ 88962 w 125730"/>
                  <a:gd name="connsiteY2" fmla="*/ 4876 h 297620"/>
                  <a:gd name="connsiteX3" fmla="*/ 105935 w 125730"/>
                  <a:gd name="connsiteY3" fmla="*/ 97645 h 297620"/>
                  <a:gd name="connsiteX4" fmla="*/ 125730 w 125730"/>
                  <a:gd name="connsiteY4" fmla="*/ 87170 h 297620"/>
                  <a:gd name="connsiteX0" fmla="*/ 0 w 125730"/>
                  <a:gd name="connsiteY0" fmla="*/ 276080 h 299840"/>
                  <a:gd name="connsiteX1" fmla="*/ 26024 w 125730"/>
                  <a:gd name="connsiteY1" fmla="*/ 294321 h 299840"/>
                  <a:gd name="connsiteX2" fmla="*/ 88962 w 125730"/>
                  <a:gd name="connsiteY2" fmla="*/ 7096 h 299840"/>
                  <a:gd name="connsiteX3" fmla="*/ 125730 w 125730"/>
                  <a:gd name="connsiteY3" fmla="*/ 89390 h 299840"/>
                  <a:gd name="connsiteX0" fmla="*/ 0 w 125730"/>
                  <a:gd name="connsiteY0" fmla="*/ 276080 h 302262"/>
                  <a:gd name="connsiteX1" fmla="*/ 26024 w 125730"/>
                  <a:gd name="connsiteY1" fmla="*/ 294321 h 302262"/>
                  <a:gd name="connsiteX2" fmla="*/ 88962 w 125730"/>
                  <a:gd name="connsiteY2" fmla="*/ 7096 h 302262"/>
                  <a:gd name="connsiteX3" fmla="*/ 125730 w 125730"/>
                  <a:gd name="connsiteY3" fmla="*/ 89390 h 302262"/>
                  <a:gd name="connsiteX0" fmla="*/ 0 w 125730"/>
                  <a:gd name="connsiteY0" fmla="*/ 276080 h 301847"/>
                  <a:gd name="connsiteX1" fmla="*/ 26024 w 125730"/>
                  <a:gd name="connsiteY1" fmla="*/ 294321 h 301847"/>
                  <a:gd name="connsiteX2" fmla="*/ 88962 w 125730"/>
                  <a:gd name="connsiteY2" fmla="*/ 7096 h 301847"/>
                  <a:gd name="connsiteX3" fmla="*/ 125730 w 125730"/>
                  <a:gd name="connsiteY3" fmla="*/ 89390 h 301847"/>
                  <a:gd name="connsiteX0" fmla="*/ 0 w 125730"/>
                  <a:gd name="connsiteY0" fmla="*/ 230312 h 256079"/>
                  <a:gd name="connsiteX1" fmla="*/ 26024 w 125730"/>
                  <a:gd name="connsiteY1" fmla="*/ 248553 h 256079"/>
                  <a:gd name="connsiteX2" fmla="*/ 90050 w 125730"/>
                  <a:gd name="connsiteY2" fmla="*/ 11858 h 256079"/>
                  <a:gd name="connsiteX3" fmla="*/ 125730 w 125730"/>
                  <a:gd name="connsiteY3" fmla="*/ 43622 h 256079"/>
                  <a:gd name="connsiteX0" fmla="*/ 0 w 125730"/>
                  <a:gd name="connsiteY0" fmla="*/ 215672 h 241439"/>
                  <a:gd name="connsiteX1" fmla="*/ 26024 w 125730"/>
                  <a:gd name="connsiteY1" fmla="*/ 233913 h 241439"/>
                  <a:gd name="connsiteX2" fmla="*/ 89753 w 125730"/>
                  <a:gd name="connsiteY2" fmla="*/ 15495 h 241439"/>
                  <a:gd name="connsiteX3" fmla="*/ 125730 w 125730"/>
                  <a:gd name="connsiteY3" fmla="*/ 28982 h 241439"/>
                  <a:gd name="connsiteX0" fmla="*/ 0 w 125730"/>
                  <a:gd name="connsiteY0" fmla="*/ 229209 h 254976"/>
                  <a:gd name="connsiteX1" fmla="*/ 26024 w 125730"/>
                  <a:gd name="connsiteY1" fmla="*/ 247450 h 254976"/>
                  <a:gd name="connsiteX2" fmla="*/ 71803 w 125730"/>
                  <a:gd name="connsiteY2" fmla="*/ 12062 h 254976"/>
                  <a:gd name="connsiteX3" fmla="*/ 125730 w 125730"/>
                  <a:gd name="connsiteY3" fmla="*/ 42519 h 254976"/>
                  <a:gd name="connsiteX0" fmla="*/ 0 w 125730"/>
                  <a:gd name="connsiteY0" fmla="*/ 224567 h 224794"/>
                  <a:gd name="connsiteX1" fmla="*/ 23780 w 125730"/>
                  <a:gd name="connsiteY1" fmla="*/ 175990 h 224794"/>
                  <a:gd name="connsiteX2" fmla="*/ 71803 w 125730"/>
                  <a:gd name="connsiteY2" fmla="*/ 7420 h 224794"/>
                  <a:gd name="connsiteX3" fmla="*/ 125730 w 125730"/>
                  <a:gd name="connsiteY3" fmla="*/ 37877 h 224794"/>
                  <a:gd name="connsiteX0" fmla="*/ 0 w 125437"/>
                  <a:gd name="connsiteY0" fmla="*/ 180021 h 188429"/>
                  <a:gd name="connsiteX1" fmla="*/ 23487 w 125437"/>
                  <a:gd name="connsiteY1" fmla="*/ 175990 h 188429"/>
                  <a:gd name="connsiteX2" fmla="*/ 71510 w 125437"/>
                  <a:gd name="connsiteY2" fmla="*/ 7420 h 188429"/>
                  <a:gd name="connsiteX3" fmla="*/ 125437 w 125437"/>
                  <a:gd name="connsiteY3" fmla="*/ 37877 h 188429"/>
                  <a:gd name="connsiteX0" fmla="*/ 0 w 125437"/>
                  <a:gd name="connsiteY0" fmla="*/ 180672 h 195926"/>
                  <a:gd name="connsiteX1" fmla="*/ 24658 w 125437"/>
                  <a:gd name="connsiteY1" fmla="*/ 186186 h 195926"/>
                  <a:gd name="connsiteX2" fmla="*/ 71510 w 125437"/>
                  <a:gd name="connsiteY2" fmla="*/ 8071 h 195926"/>
                  <a:gd name="connsiteX3" fmla="*/ 125437 w 125437"/>
                  <a:gd name="connsiteY3" fmla="*/ 38528 h 195926"/>
                  <a:gd name="connsiteX0" fmla="*/ 0 w 125437"/>
                  <a:gd name="connsiteY0" fmla="*/ 181694 h 196949"/>
                  <a:gd name="connsiteX1" fmla="*/ 24658 w 125437"/>
                  <a:gd name="connsiteY1" fmla="*/ 187208 h 196949"/>
                  <a:gd name="connsiteX2" fmla="*/ 71510 w 125437"/>
                  <a:gd name="connsiteY2" fmla="*/ 9093 h 196949"/>
                  <a:gd name="connsiteX3" fmla="*/ 125437 w 125437"/>
                  <a:gd name="connsiteY3" fmla="*/ 32906 h 196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5437" h="196949">
                    <a:moveTo>
                      <a:pt x="0" y="181694"/>
                    </a:moveTo>
                    <a:cubicBezTo>
                      <a:pt x="3341" y="184741"/>
                      <a:pt x="4904" y="210686"/>
                      <a:pt x="24658" y="187208"/>
                    </a:cubicBezTo>
                    <a:cubicBezTo>
                      <a:pt x="53180" y="169102"/>
                      <a:pt x="54714" y="33703"/>
                      <a:pt x="71510" y="9093"/>
                    </a:cubicBezTo>
                    <a:cubicBezTo>
                      <a:pt x="88306" y="-15517"/>
                      <a:pt x="117777" y="15762"/>
                      <a:pt x="125437" y="32906"/>
                    </a:cubicBezTo>
                  </a:path>
                </a:pathLst>
              </a:custGeom>
              <a:noFill/>
              <a:ln w="28575" cap="flat" cmpd="sng" algn="ctr">
                <a:gradFill flip="none" rotWithShape="1">
                  <a:gsLst>
                    <a:gs pos="54000">
                      <a:schemeClr val="accent5"/>
                    </a:gs>
                    <a:gs pos="90000">
                      <a:schemeClr val="tx2"/>
                    </a:gs>
                  </a:gsLst>
                  <a:lin ang="0" scaled="1"/>
                  <a:tileRect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tlCol="0" anchor="ctr"/>
              <a:lstStyle/>
              <a:p>
                <a:pPr algn="ctr" defTabSz="896009"/>
                <a:endParaRPr lang="en-US" sz="1728" kern="0">
                  <a:solidFill>
                    <a:srgbClr val="000000"/>
                  </a:solidFill>
                  <a:latin typeface="Segoe UI"/>
                </a:endParaRPr>
              </a:p>
            </p:txBody>
          </p:sp>
        </p:grpSp>
      </p:grpSp>
      <p:sp>
        <p:nvSpPr>
          <p:cNvPr id="126" name="Google Shape;1889;p149">
            <a:extLst>
              <a:ext uri="{FF2B5EF4-FFF2-40B4-BE49-F238E27FC236}">
                <a16:creationId xmlns:a16="http://schemas.microsoft.com/office/drawing/2014/main" id="{BD2C4F06-395E-4E3B-8FF8-192BBCD95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58115" y="1934762"/>
            <a:ext cx="721608" cy="40651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788" b="1">
                <a:solidFill>
                  <a:srgbClr val="000000"/>
                </a:solidFill>
                <a:latin typeface="Segoe UI Semibold"/>
                <a:sym typeface="Libre Franklin"/>
              </a:rPr>
              <a:t>3</a:t>
            </a:r>
            <a:r>
              <a:rPr lang="en-US" sz="788" b="1" baseline="30000">
                <a:solidFill>
                  <a:srgbClr val="000000"/>
                </a:solidFill>
                <a:latin typeface="Segoe UI Semibold"/>
                <a:sym typeface="Libre Franklin"/>
              </a:rPr>
              <a:t>rd</a:t>
            </a:r>
            <a:r>
              <a:rPr lang="en-US" sz="788" b="1">
                <a:solidFill>
                  <a:srgbClr val="000000"/>
                </a:solidFill>
                <a:latin typeface="Segoe UI Semibold"/>
                <a:sym typeface="Libre Franklin"/>
              </a:rPr>
              <a:t> party</a:t>
            </a:r>
          </a:p>
          <a:p>
            <a:pPr algn="ctr" defTabSz="914016">
              <a:buClr>
                <a:srgbClr val="FFFFFF"/>
              </a:buClr>
              <a:buSzPts val="2400"/>
            </a:pPr>
            <a:r>
              <a:rPr lang="en-US" sz="788" b="1">
                <a:solidFill>
                  <a:srgbClr val="000000"/>
                </a:solidFill>
                <a:latin typeface="Segoe UI Semibold"/>
                <a:sym typeface="Libre Franklin"/>
              </a:rPr>
              <a:t>Analytics</a:t>
            </a:r>
            <a:endParaRPr sz="788" b="1">
              <a:solidFill>
                <a:srgbClr val="000000"/>
              </a:solidFill>
              <a:latin typeface="Segoe UI Semibold"/>
              <a:sym typeface="Libre Franklin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21955C1D-E441-4277-9993-7BB188647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268935" y="1791427"/>
            <a:ext cx="1476648" cy="52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016">
              <a:buClr>
                <a:srgbClr val="FFFFFF"/>
              </a:buClr>
              <a:buSzPts val="2400"/>
              <a:defRPr/>
            </a:pPr>
            <a:r>
              <a:rPr lang="en-US" sz="1370">
                <a:solidFill>
                  <a:srgbClr val="000000"/>
                </a:solidFill>
                <a:latin typeface="Segoe UI Semibold"/>
                <a:sym typeface="Libre Franklin"/>
              </a:rPr>
              <a:t>Cloud </a:t>
            </a:r>
            <a:br>
              <a:rPr lang="en-US" sz="1370">
                <a:solidFill>
                  <a:srgbClr val="000000"/>
                </a:solidFill>
                <a:latin typeface="Segoe UI Semibold"/>
                <a:sym typeface="Libre Franklin"/>
              </a:rPr>
            </a:br>
            <a:r>
              <a:rPr lang="en-US" sz="1370">
                <a:solidFill>
                  <a:srgbClr val="000000"/>
                </a:solidFill>
                <a:latin typeface="Segoe UI Semibold"/>
                <a:sym typeface="Libre Franklin"/>
              </a:rPr>
              <a:t>Environments </a:t>
            </a:r>
          </a:p>
        </p:txBody>
      </p:sp>
      <p:sp>
        <p:nvSpPr>
          <p:cNvPr id="128" name="Google Shape;1889;p149">
            <a:extLst>
              <a:ext uri="{FF2B5EF4-FFF2-40B4-BE49-F238E27FC236}">
                <a16:creationId xmlns:a16="http://schemas.microsoft.com/office/drawing/2014/main" id="{8A4F2625-BD93-4076-A38D-76B26FA69345}"/>
              </a:ext>
            </a:extLst>
          </p:cNvPr>
          <p:cNvSpPr/>
          <p:nvPr/>
        </p:nvSpPr>
        <p:spPr>
          <a:xfrm>
            <a:off x="8049437" y="4473945"/>
            <a:ext cx="1319302" cy="225122"/>
          </a:xfrm>
          <a:prstGeom prst="rect">
            <a:avLst/>
          </a:prstGeom>
          <a:solidFill>
            <a:schemeClr val="tx2"/>
          </a:solidFill>
          <a:ln w="12700" cap="flat" cmpd="sng">
            <a:solidFill>
              <a:schemeClr val="tx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042" tIns="32023" rIns="80042" bIns="40011" anchor="t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920" b="1">
                <a:solidFill>
                  <a:srgbClr val="FFFFFF"/>
                </a:solidFill>
                <a:latin typeface="Segoe UI Semibold"/>
                <a:sym typeface="Libre Franklin"/>
              </a:rPr>
              <a:t>Business Analytics</a:t>
            </a:r>
            <a:endParaRPr sz="920" b="1">
              <a:solidFill>
                <a:srgbClr val="FFFFFF"/>
              </a:solidFill>
              <a:latin typeface="Segoe UI Semibold"/>
              <a:sym typeface="Libre Franklin"/>
            </a:endParaRPr>
          </a:p>
        </p:txBody>
      </p: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94B7B4DB-4D10-4296-AC32-BF38F2377505}"/>
              </a:ext>
            </a:extLst>
          </p:cNvPr>
          <p:cNvCxnSpPr>
            <a:cxnSpLocks/>
            <a:stCxn id="128" idx="3"/>
            <a:endCxn id="108" idx="1"/>
          </p:cNvCxnSpPr>
          <p:nvPr/>
        </p:nvCxnSpPr>
        <p:spPr>
          <a:xfrm flipH="1" flipV="1">
            <a:off x="4513731" y="2135043"/>
            <a:ext cx="4855007" cy="2451464"/>
          </a:xfrm>
          <a:prstGeom prst="bentConnector5">
            <a:avLst>
              <a:gd name="adj1" fmla="val -25501"/>
              <a:gd name="adj2" fmla="val 63469"/>
              <a:gd name="adj3" fmla="val 104708"/>
            </a:avLst>
          </a:prstGeom>
          <a:ln w="19050">
            <a:solidFill>
              <a:schemeClr val="accent4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nector: Elbow 129">
            <a:extLst>
              <a:ext uri="{FF2B5EF4-FFF2-40B4-BE49-F238E27FC236}">
                <a16:creationId xmlns:a16="http://schemas.microsoft.com/office/drawing/2014/main" id="{EA8DBCD9-17A8-4D26-9E08-3FC11EBCD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8" idx="1"/>
            <a:endCxn id="126" idx="3"/>
          </p:cNvCxnSpPr>
          <p:nvPr/>
        </p:nvCxnSpPr>
        <p:spPr>
          <a:xfrm rot="10800000" flipV="1">
            <a:off x="3979724" y="2135043"/>
            <a:ext cx="534008" cy="2975"/>
          </a:xfrm>
          <a:prstGeom prst="bentConnector3">
            <a:avLst>
              <a:gd name="adj1" fmla="val 50000"/>
            </a:avLst>
          </a:prstGeom>
          <a:ln w="19050">
            <a:solidFill>
              <a:schemeClr val="tx2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9B085CDA-97BA-4F44-9F50-D33D2772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6" idx="1"/>
            <a:endCxn id="47" idx="3"/>
          </p:cNvCxnSpPr>
          <p:nvPr/>
        </p:nvCxnSpPr>
        <p:spPr>
          <a:xfrm rot="10800000">
            <a:off x="3429784" y="4377964"/>
            <a:ext cx="589538" cy="35735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/>
            </a:solidFill>
            <a:prstDash val="sysDot"/>
            <a:headEnd type="triangl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Connector: Elbow 131">
            <a:extLst>
              <a:ext uri="{FF2B5EF4-FFF2-40B4-BE49-F238E27FC236}">
                <a16:creationId xmlns:a16="http://schemas.microsoft.com/office/drawing/2014/main" id="{00FE6BBF-03ED-42C8-9648-0DCB29A061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6" idx="1"/>
            <a:endCxn id="46" idx="3"/>
          </p:cNvCxnSpPr>
          <p:nvPr/>
        </p:nvCxnSpPr>
        <p:spPr>
          <a:xfrm rot="10800000" flipV="1">
            <a:off x="3429784" y="4735314"/>
            <a:ext cx="589538" cy="193588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/>
            </a:solidFill>
            <a:prstDash val="sysDot"/>
            <a:headEnd type="triangle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Speech Bubble: Rectangle 80">
            <a:extLst>
              <a:ext uri="{FF2B5EF4-FFF2-40B4-BE49-F238E27FC236}">
                <a16:creationId xmlns:a16="http://schemas.microsoft.com/office/drawing/2014/main" id="{1D0194E9-DF8D-4E7B-A257-DF806DEEE45D}"/>
              </a:ext>
            </a:extLst>
          </p:cNvPr>
          <p:cNvSpPr/>
          <p:nvPr/>
        </p:nvSpPr>
        <p:spPr bwMode="auto">
          <a:xfrm>
            <a:off x="3979380" y="5222590"/>
            <a:ext cx="3405135" cy="1273408"/>
          </a:xfrm>
          <a:custGeom>
            <a:avLst/>
            <a:gdLst>
              <a:gd name="connsiteX0" fmla="*/ 0 w 3877939"/>
              <a:gd name="connsiteY0" fmla="*/ 0 h 1187990"/>
              <a:gd name="connsiteX1" fmla="*/ 2262131 w 3877939"/>
              <a:gd name="connsiteY1" fmla="*/ 0 h 1187990"/>
              <a:gd name="connsiteX2" fmla="*/ 3952279 w 3877939"/>
              <a:gd name="connsiteY2" fmla="*/ -709955 h 1187990"/>
              <a:gd name="connsiteX3" fmla="*/ 3231616 w 3877939"/>
              <a:gd name="connsiteY3" fmla="*/ 0 h 1187990"/>
              <a:gd name="connsiteX4" fmla="*/ 3877939 w 3877939"/>
              <a:gd name="connsiteY4" fmla="*/ 0 h 1187990"/>
              <a:gd name="connsiteX5" fmla="*/ 3877939 w 3877939"/>
              <a:gd name="connsiteY5" fmla="*/ 197998 h 1187990"/>
              <a:gd name="connsiteX6" fmla="*/ 3877939 w 3877939"/>
              <a:gd name="connsiteY6" fmla="*/ 197998 h 1187990"/>
              <a:gd name="connsiteX7" fmla="*/ 3877939 w 3877939"/>
              <a:gd name="connsiteY7" fmla="*/ 494996 h 1187990"/>
              <a:gd name="connsiteX8" fmla="*/ 3877939 w 3877939"/>
              <a:gd name="connsiteY8" fmla="*/ 1187990 h 1187990"/>
              <a:gd name="connsiteX9" fmla="*/ 3231616 w 3877939"/>
              <a:gd name="connsiteY9" fmla="*/ 1187990 h 1187990"/>
              <a:gd name="connsiteX10" fmla="*/ 2262131 w 3877939"/>
              <a:gd name="connsiteY10" fmla="*/ 1187990 h 1187990"/>
              <a:gd name="connsiteX11" fmla="*/ 2262131 w 3877939"/>
              <a:gd name="connsiteY11" fmla="*/ 1187990 h 1187990"/>
              <a:gd name="connsiteX12" fmla="*/ 0 w 3877939"/>
              <a:gd name="connsiteY12" fmla="*/ 1187990 h 1187990"/>
              <a:gd name="connsiteX13" fmla="*/ 0 w 3877939"/>
              <a:gd name="connsiteY13" fmla="*/ 494996 h 1187990"/>
              <a:gd name="connsiteX14" fmla="*/ 0 w 3877939"/>
              <a:gd name="connsiteY14" fmla="*/ 197998 h 1187990"/>
              <a:gd name="connsiteX15" fmla="*/ 0 w 3877939"/>
              <a:gd name="connsiteY15" fmla="*/ 197998 h 1187990"/>
              <a:gd name="connsiteX16" fmla="*/ 0 w 3877939"/>
              <a:gd name="connsiteY16" fmla="*/ 0 h 1187990"/>
              <a:gd name="connsiteX0" fmla="*/ 0 w 3877939"/>
              <a:gd name="connsiteY0" fmla="*/ 640899 h 1828889"/>
              <a:gd name="connsiteX1" fmla="*/ 2262131 w 3877939"/>
              <a:gd name="connsiteY1" fmla="*/ 640899 h 1828889"/>
              <a:gd name="connsiteX2" fmla="*/ 3864173 w 3877939"/>
              <a:gd name="connsiteY2" fmla="*/ 0 h 1828889"/>
              <a:gd name="connsiteX3" fmla="*/ 3231616 w 3877939"/>
              <a:gd name="connsiteY3" fmla="*/ 640899 h 1828889"/>
              <a:gd name="connsiteX4" fmla="*/ 3877939 w 3877939"/>
              <a:gd name="connsiteY4" fmla="*/ 640899 h 1828889"/>
              <a:gd name="connsiteX5" fmla="*/ 3877939 w 3877939"/>
              <a:gd name="connsiteY5" fmla="*/ 838897 h 1828889"/>
              <a:gd name="connsiteX6" fmla="*/ 3877939 w 3877939"/>
              <a:gd name="connsiteY6" fmla="*/ 838897 h 1828889"/>
              <a:gd name="connsiteX7" fmla="*/ 3877939 w 3877939"/>
              <a:gd name="connsiteY7" fmla="*/ 1135895 h 1828889"/>
              <a:gd name="connsiteX8" fmla="*/ 3877939 w 3877939"/>
              <a:gd name="connsiteY8" fmla="*/ 1828889 h 1828889"/>
              <a:gd name="connsiteX9" fmla="*/ 3231616 w 3877939"/>
              <a:gd name="connsiteY9" fmla="*/ 1828889 h 1828889"/>
              <a:gd name="connsiteX10" fmla="*/ 2262131 w 3877939"/>
              <a:gd name="connsiteY10" fmla="*/ 1828889 h 1828889"/>
              <a:gd name="connsiteX11" fmla="*/ 2262131 w 3877939"/>
              <a:gd name="connsiteY11" fmla="*/ 1828889 h 1828889"/>
              <a:gd name="connsiteX12" fmla="*/ 0 w 3877939"/>
              <a:gd name="connsiteY12" fmla="*/ 1828889 h 1828889"/>
              <a:gd name="connsiteX13" fmla="*/ 0 w 3877939"/>
              <a:gd name="connsiteY13" fmla="*/ 1135895 h 1828889"/>
              <a:gd name="connsiteX14" fmla="*/ 0 w 3877939"/>
              <a:gd name="connsiteY14" fmla="*/ 838897 h 1828889"/>
              <a:gd name="connsiteX15" fmla="*/ 0 w 3877939"/>
              <a:gd name="connsiteY15" fmla="*/ 838897 h 1828889"/>
              <a:gd name="connsiteX16" fmla="*/ 0 w 3877939"/>
              <a:gd name="connsiteY16" fmla="*/ 640899 h 1828889"/>
              <a:gd name="connsiteX0" fmla="*/ 0 w 3877939"/>
              <a:gd name="connsiteY0" fmla="*/ 640899 h 1828889"/>
              <a:gd name="connsiteX1" fmla="*/ 2262131 w 3877939"/>
              <a:gd name="connsiteY1" fmla="*/ 640899 h 1828889"/>
              <a:gd name="connsiteX2" fmla="*/ 3864173 w 3877939"/>
              <a:gd name="connsiteY2" fmla="*/ 0 h 1828889"/>
              <a:gd name="connsiteX3" fmla="*/ 3476884 w 3877939"/>
              <a:gd name="connsiteY3" fmla="*/ 643281 h 1828889"/>
              <a:gd name="connsiteX4" fmla="*/ 3877939 w 3877939"/>
              <a:gd name="connsiteY4" fmla="*/ 640899 h 1828889"/>
              <a:gd name="connsiteX5" fmla="*/ 3877939 w 3877939"/>
              <a:gd name="connsiteY5" fmla="*/ 838897 h 1828889"/>
              <a:gd name="connsiteX6" fmla="*/ 3877939 w 3877939"/>
              <a:gd name="connsiteY6" fmla="*/ 838897 h 1828889"/>
              <a:gd name="connsiteX7" fmla="*/ 3877939 w 3877939"/>
              <a:gd name="connsiteY7" fmla="*/ 1135895 h 1828889"/>
              <a:gd name="connsiteX8" fmla="*/ 3877939 w 3877939"/>
              <a:gd name="connsiteY8" fmla="*/ 1828889 h 1828889"/>
              <a:gd name="connsiteX9" fmla="*/ 3231616 w 3877939"/>
              <a:gd name="connsiteY9" fmla="*/ 1828889 h 1828889"/>
              <a:gd name="connsiteX10" fmla="*/ 2262131 w 3877939"/>
              <a:gd name="connsiteY10" fmla="*/ 1828889 h 1828889"/>
              <a:gd name="connsiteX11" fmla="*/ 2262131 w 3877939"/>
              <a:gd name="connsiteY11" fmla="*/ 1828889 h 1828889"/>
              <a:gd name="connsiteX12" fmla="*/ 0 w 3877939"/>
              <a:gd name="connsiteY12" fmla="*/ 1828889 h 1828889"/>
              <a:gd name="connsiteX13" fmla="*/ 0 w 3877939"/>
              <a:gd name="connsiteY13" fmla="*/ 1135895 h 1828889"/>
              <a:gd name="connsiteX14" fmla="*/ 0 w 3877939"/>
              <a:gd name="connsiteY14" fmla="*/ 838897 h 1828889"/>
              <a:gd name="connsiteX15" fmla="*/ 0 w 3877939"/>
              <a:gd name="connsiteY15" fmla="*/ 838897 h 1828889"/>
              <a:gd name="connsiteX16" fmla="*/ 0 w 3877939"/>
              <a:gd name="connsiteY16" fmla="*/ 640899 h 1828889"/>
              <a:gd name="connsiteX0" fmla="*/ 0 w 3877939"/>
              <a:gd name="connsiteY0" fmla="*/ 640899 h 1828889"/>
              <a:gd name="connsiteX1" fmla="*/ 2971743 w 3877939"/>
              <a:gd name="connsiteY1" fmla="*/ 643280 h 1828889"/>
              <a:gd name="connsiteX2" fmla="*/ 3864173 w 3877939"/>
              <a:gd name="connsiteY2" fmla="*/ 0 h 1828889"/>
              <a:gd name="connsiteX3" fmla="*/ 3476884 w 3877939"/>
              <a:gd name="connsiteY3" fmla="*/ 643281 h 1828889"/>
              <a:gd name="connsiteX4" fmla="*/ 3877939 w 3877939"/>
              <a:gd name="connsiteY4" fmla="*/ 640899 h 1828889"/>
              <a:gd name="connsiteX5" fmla="*/ 3877939 w 3877939"/>
              <a:gd name="connsiteY5" fmla="*/ 838897 h 1828889"/>
              <a:gd name="connsiteX6" fmla="*/ 3877939 w 3877939"/>
              <a:gd name="connsiteY6" fmla="*/ 838897 h 1828889"/>
              <a:gd name="connsiteX7" fmla="*/ 3877939 w 3877939"/>
              <a:gd name="connsiteY7" fmla="*/ 1135895 h 1828889"/>
              <a:gd name="connsiteX8" fmla="*/ 3877939 w 3877939"/>
              <a:gd name="connsiteY8" fmla="*/ 1828889 h 1828889"/>
              <a:gd name="connsiteX9" fmla="*/ 3231616 w 3877939"/>
              <a:gd name="connsiteY9" fmla="*/ 1828889 h 1828889"/>
              <a:gd name="connsiteX10" fmla="*/ 2262131 w 3877939"/>
              <a:gd name="connsiteY10" fmla="*/ 1828889 h 1828889"/>
              <a:gd name="connsiteX11" fmla="*/ 2262131 w 3877939"/>
              <a:gd name="connsiteY11" fmla="*/ 1828889 h 1828889"/>
              <a:gd name="connsiteX12" fmla="*/ 0 w 3877939"/>
              <a:gd name="connsiteY12" fmla="*/ 1828889 h 1828889"/>
              <a:gd name="connsiteX13" fmla="*/ 0 w 3877939"/>
              <a:gd name="connsiteY13" fmla="*/ 1135895 h 1828889"/>
              <a:gd name="connsiteX14" fmla="*/ 0 w 3877939"/>
              <a:gd name="connsiteY14" fmla="*/ 838897 h 1828889"/>
              <a:gd name="connsiteX15" fmla="*/ 0 w 3877939"/>
              <a:gd name="connsiteY15" fmla="*/ 838897 h 1828889"/>
              <a:gd name="connsiteX16" fmla="*/ 0 w 3877939"/>
              <a:gd name="connsiteY16" fmla="*/ 640899 h 1828889"/>
              <a:gd name="connsiteX0" fmla="*/ 0 w 3877939"/>
              <a:gd name="connsiteY0" fmla="*/ 640899 h 1828889"/>
              <a:gd name="connsiteX1" fmla="*/ 2833631 w 3877939"/>
              <a:gd name="connsiteY1" fmla="*/ 643280 h 1828889"/>
              <a:gd name="connsiteX2" fmla="*/ 3864173 w 3877939"/>
              <a:gd name="connsiteY2" fmla="*/ 0 h 1828889"/>
              <a:gd name="connsiteX3" fmla="*/ 3476884 w 3877939"/>
              <a:gd name="connsiteY3" fmla="*/ 643281 h 1828889"/>
              <a:gd name="connsiteX4" fmla="*/ 3877939 w 3877939"/>
              <a:gd name="connsiteY4" fmla="*/ 640899 h 1828889"/>
              <a:gd name="connsiteX5" fmla="*/ 3877939 w 3877939"/>
              <a:gd name="connsiteY5" fmla="*/ 838897 h 1828889"/>
              <a:gd name="connsiteX6" fmla="*/ 3877939 w 3877939"/>
              <a:gd name="connsiteY6" fmla="*/ 838897 h 1828889"/>
              <a:gd name="connsiteX7" fmla="*/ 3877939 w 3877939"/>
              <a:gd name="connsiteY7" fmla="*/ 1135895 h 1828889"/>
              <a:gd name="connsiteX8" fmla="*/ 3877939 w 3877939"/>
              <a:gd name="connsiteY8" fmla="*/ 1828889 h 1828889"/>
              <a:gd name="connsiteX9" fmla="*/ 3231616 w 3877939"/>
              <a:gd name="connsiteY9" fmla="*/ 1828889 h 1828889"/>
              <a:gd name="connsiteX10" fmla="*/ 2262131 w 3877939"/>
              <a:gd name="connsiteY10" fmla="*/ 1828889 h 1828889"/>
              <a:gd name="connsiteX11" fmla="*/ 2262131 w 3877939"/>
              <a:gd name="connsiteY11" fmla="*/ 1828889 h 1828889"/>
              <a:gd name="connsiteX12" fmla="*/ 0 w 3877939"/>
              <a:gd name="connsiteY12" fmla="*/ 1828889 h 1828889"/>
              <a:gd name="connsiteX13" fmla="*/ 0 w 3877939"/>
              <a:gd name="connsiteY13" fmla="*/ 1135895 h 1828889"/>
              <a:gd name="connsiteX14" fmla="*/ 0 w 3877939"/>
              <a:gd name="connsiteY14" fmla="*/ 838897 h 1828889"/>
              <a:gd name="connsiteX15" fmla="*/ 0 w 3877939"/>
              <a:gd name="connsiteY15" fmla="*/ 838897 h 1828889"/>
              <a:gd name="connsiteX16" fmla="*/ 0 w 3877939"/>
              <a:gd name="connsiteY16" fmla="*/ 640899 h 1828889"/>
              <a:gd name="connsiteX0" fmla="*/ 0 w 3877939"/>
              <a:gd name="connsiteY0" fmla="*/ 350449 h 1538439"/>
              <a:gd name="connsiteX1" fmla="*/ 2833631 w 3877939"/>
              <a:gd name="connsiteY1" fmla="*/ 352830 h 1538439"/>
              <a:gd name="connsiteX2" fmla="*/ 3869489 w 3877939"/>
              <a:gd name="connsiteY2" fmla="*/ 0 h 1538439"/>
              <a:gd name="connsiteX3" fmla="*/ 3476884 w 3877939"/>
              <a:gd name="connsiteY3" fmla="*/ 352831 h 1538439"/>
              <a:gd name="connsiteX4" fmla="*/ 3877939 w 3877939"/>
              <a:gd name="connsiteY4" fmla="*/ 350449 h 1538439"/>
              <a:gd name="connsiteX5" fmla="*/ 3877939 w 3877939"/>
              <a:gd name="connsiteY5" fmla="*/ 548447 h 1538439"/>
              <a:gd name="connsiteX6" fmla="*/ 3877939 w 3877939"/>
              <a:gd name="connsiteY6" fmla="*/ 548447 h 1538439"/>
              <a:gd name="connsiteX7" fmla="*/ 3877939 w 3877939"/>
              <a:gd name="connsiteY7" fmla="*/ 845445 h 1538439"/>
              <a:gd name="connsiteX8" fmla="*/ 3877939 w 3877939"/>
              <a:gd name="connsiteY8" fmla="*/ 1538439 h 1538439"/>
              <a:gd name="connsiteX9" fmla="*/ 3231616 w 3877939"/>
              <a:gd name="connsiteY9" fmla="*/ 1538439 h 1538439"/>
              <a:gd name="connsiteX10" fmla="*/ 2262131 w 3877939"/>
              <a:gd name="connsiteY10" fmla="*/ 1538439 h 1538439"/>
              <a:gd name="connsiteX11" fmla="*/ 2262131 w 3877939"/>
              <a:gd name="connsiteY11" fmla="*/ 1538439 h 1538439"/>
              <a:gd name="connsiteX12" fmla="*/ 0 w 3877939"/>
              <a:gd name="connsiteY12" fmla="*/ 1538439 h 1538439"/>
              <a:gd name="connsiteX13" fmla="*/ 0 w 3877939"/>
              <a:gd name="connsiteY13" fmla="*/ 845445 h 1538439"/>
              <a:gd name="connsiteX14" fmla="*/ 0 w 3877939"/>
              <a:gd name="connsiteY14" fmla="*/ 548447 h 1538439"/>
              <a:gd name="connsiteX15" fmla="*/ 0 w 3877939"/>
              <a:gd name="connsiteY15" fmla="*/ 548447 h 1538439"/>
              <a:gd name="connsiteX16" fmla="*/ 0 w 3877939"/>
              <a:gd name="connsiteY16" fmla="*/ 350449 h 1538439"/>
              <a:gd name="connsiteX0" fmla="*/ 0 w 3877939"/>
              <a:gd name="connsiteY0" fmla="*/ 350449 h 1538439"/>
              <a:gd name="connsiteX1" fmla="*/ 2833631 w 3877939"/>
              <a:gd name="connsiteY1" fmla="*/ 352830 h 1538439"/>
              <a:gd name="connsiteX2" fmla="*/ 3869489 w 3877939"/>
              <a:gd name="connsiteY2" fmla="*/ 0 h 1538439"/>
              <a:gd name="connsiteX3" fmla="*/ 3599161 w 3877939"/>
              <a:gd name="connsiteY3" fmla="*/ 350011 h 1538439"/>
              <a:gd name="connsiteX4" fmla="*/ 3877939 w 3877939"/>
              <a:gd name="connsiteY4" fmla="*/ 350449 h 1538439"/>
              <a:gd name="connsiteX5" fmla="*/ 3877939 w 3877939"/>
              <a:gd name="connsiteY5" fmla="*/ 548447 h 1538439"/>
              <a:gd name="connsiteX6" fmla="*/ 3877939 w 3877939"/>
              <a:gd name="connsiteY6" fmla="*/ 548447 h 1538439"/>
              <a:gd name="connsiteX7" fmla="*/ 3877939 w 3877939"/>
              <a:gd name="connsiteY7" fmla="*/ 845445 h 1538439"/>
              <a:gd name="connsiteX8" fmla="*/ 3877939 w 3877939"/>
              <a:gd name="connsiteY8" fmla="*/ 1538439 h 1538439"/>
              <a:gd name="connsiteX9" fmla="*/ 3231616 w 3877939"/>
              <a:gd name="connsiteY9" fmla="*/ 1538439 h 1538439"/>
              <a:gd name="connsiteX10" fmla="*/ 2262131 w 3877939"/>
              <a:gd name="connsiteY10" fmla="*/ 1538439 h 1538439"/>
              <a:gd name="connsiteX11" fmla="*/ 2262131 w 3877939"/>
              <a:gd name="connsiteY11" fmla="*/ 1538439 h 1538439"/>
              <a:gd name="connsiteX12" fmla="*/ 0 w 3877939"/>
              <a:gd name="connsiteY12" fmla="*/ 1538439 h 1538439"/>
              <a:gd name="connsiteX13" fmla="*/ 0 w 3877939"/>
              <a:gd name="connsiteY13" fmla="*/ 845445 h 1538439"/>
              <a:gd name="connsiteX14" fmla="*/ 0 w 3877939"/>
              <a:gd name="connsiteY14" fmla="*/ 548447 h 1538439"/>
              <a:gd name="connsiteX15" fmla="*/ 0 w 3877939"/>
              <a:gd name="connsiteY15" fmla="*/ 548447 h 1538439"/>
              <a:gd name="connsiteX16" fmla="*/ 0 w 3877939"/>
              <a:gd name="connsiteY16" fmla="*/ 350449 h 1538439"/>
              <a:gd name="connsiteX0" fmla="*/ 0 w 3877939"/>
              <a:gd name="connsiteY0" fmla="*/ 350449 h 1538439"/>
              <a:gd name="connsiteX1" fmla="*/ 3179197 w 3877939"/>
              <a:gd name="connsiteY1" fmla="*/ 350010 h 1538439"/>
              <a:gd name="connsiteX2" fmla="*/ 3869489 w 3877939"/>
              <a:gd name="connsiteY2" fmla="*/ 0 h 1538439"/>
              <a:gd name="connsiteX3" fmla="*/ 3599161 w 3877939"/>
              <a:gd name="connsiteY3" fmla="*/ 350011 h 1538439"/>
              <a:gd name="connsiteX4" fmla="*/ 3877939 w 3877939"/>
              <a:gd name="connsiteY4" fmla="*/ 350449 h 1538439"/>
              <a:gd name="connsiteX5" fmla="*/ 3877939 w 3877939"/>
              <a:gd name="connsiteY5" fmla="*/ 548447 h 1538439"/>
              <a:gd name="connsiteX6" fmla="*/ 3877939 w 3877939"/>
              <a:gd name="connsiteY6" fmla="*/ 548447 h 1538439"/>
              <a:gd name="connsiteX7" fmla="*/ 3877939 w 3877939"/>
              <a:gd name="connsiteY7" fmla="*/ 845445 h 1538439"/>
              <a:gd name="connsiteX8" fmla="*/ 3877939 w 3877939"/>
              <a:gd name="connsiteY8" fmla="*/ 1538439 h 1538439"/>
              <a:gd name="connsiteX9" fmla="*/ 3231616 w 3877939"/>
              <a:gd name="connsiteY9" fmla="*/ 1538439 h 1538439"/>
              <a:gd name="connsiteX10" fmla="*/ 2262131 w 3877939"/>
              <a:gd name="connsiteY10" fmla="*/ 1538439 h 1538439"/>
              <a:gd name="connsiteX11" fmla="*/ 2262131 w 3877939"/>
              <a:gd name="connsiteY11" fmla="*/ 1538439 h 1538439"/>
              <a:gd name="connsiteX12" fmla="*/ 0 w 3877939"/>
              <a:gd name="connsiteY12" fmla="*/ 1538439 h 1538439"/>
              <a:gd name="connsiteX13" fmla="*/ 0 w 3877939"/>
              <a:gd name="connsiteY13" fmla="*/ 845445 h 1538439"/>
              <a:gd name="connsiteX14" fmla="*/ 0 w 3877939"/>
              <a:gd name="connsiteY14" fmla="*/ 548447 h 1538439"/>
              <a:gd name="connsiteX15" fmla="*/ 0 w 3877939"/>
              <a:gd name="connsiteY15" fmla="*/ 548447 h 1538439"/>
              <a:gd name="connsiteX16" fmla="*/ 0 w 3877939"/>
              <a:gd name="connsiteY16" fmla="*/ 350449 h 1538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877939" h="1538439">
                <a:moveTo>
                  <a:pt x="0" y="350449"/>
                </a:moveTo>
                <a:lnTo>
                  <a:pt x="3179197" y="350010"/>
                </a:lnTo>
                <a:lnTo>
                  <a:pt x="3869489" y="0"/>
                </a:lnTo>
                <a:lnTo>
                  <a:pt x="3599161" y="350011"/>
                </a:lnTo>
                <a:lnTo>
                  <a:pt x="3877939" y="350449"/>
                </a:lnTo>
                <a:lnTo>
                  <a:pt x="3877939" y="548447"/>
                </a:lnTo>
                <a:lnTo>
                  <a:pt x="3877939" y="548447"/>
                </a:lnTo>
                <a:lnTo>
                  <a:pt x="3877939" y="845445"/>
                </a:lnTo>
                <a:lnTo>
                  <a:pt x="3877939" y="1538439"/>
                </a:lnTo>
                <a:lnTo>
                  <a:pt x="3231616" y="1538439"/>
                </a:lnTo>
                <a:lnTo>
                  <a:pt x="2262131" y="1538439"/>
                </a:lnTo>
                <a:lnTo>
                  <a:pt x="2262131" y="1538439"/>
                </a:lnTo>
                <a:lnTo>
                  <a:pt x="0" y="1538439"/>
                </a:lnTo>
                <a:lnTo>
                  <a:pt x="0" y="845445"/>
                </a:lnTo>
                <a:lnTo>
                  <a:pt x="0" y="548447"/>
                </a:lnTo>
                <a:lnTo>
                  <a:pt x="0" y="548447"/>
                </a:lnTo>
                <a:lnTo>
                  <a:pt x="0" y="350449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0108" tIns="40026" rIns="160108" bIns="8005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50081" algn="ctr" defTabSz="816255" fontAlgn="base">
              <a:spcBef>
                <a:spcPct val="0"/>
              </a:spcBef>
              <a:spcAft>
                <a:spcPct val="0"/>
              </a:spcAft>
            </a:pPr>
            <a:endParaRPr lang="en-US" sz="1224" b="1">
              <a:solidFill>
                <a:srgbClr val="00000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956B476-DD10-4D8A-B4D2-B9EC26F39085}"/>
              </a:ext>
            </a:extLst>
          </p:cNvPr>
          <p:cNvSpPr/>
          <p:nvPr/>
        </p:nvSpPr>
        <p:spPr bwMode="auto">
          <a:xfrm>
            <a:off x="4847847" y="5827649"/>
            <a:ext cx="943541" cy="60765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655" tIns="40026" rIns="0" bIns="8005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16255" fontAlgn="base">
              <a:spcBef>
                <a:spcPct val="0"/>
              </a:spcBef>
              <a:spcAft>
                <a:spcPts val="523"/>
              </a:spcAft>
            </a:pPr>
            <a:r>
              <a:rPr lang="en-US" sz="686" b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Hard Boundary</a:t>
            </a:r>
          </a:p>
          <a:p>
            <a:pPr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686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Physically disconnect from IT network(s)</a:t>
            </a:r>
            <a:br>
              <a:rPr lang="en-US" sz="686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endParaRPr lang="en-US" sz="294">
              <a:solidFill>
                <a:sysClr val="windowText" lastClr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  <a:p>
            <a:pPr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686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Data-Diode (1-way)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293531B4-FFE0-41DC-8561-6AF3ED369F44}"/>
              </a:ext>
            </a:extLst>
          </p:cNvPr>
          <p:cNvSpPr/>
          <p:nvPr/>
        </p:nvSpPr>
        <p:spPr bwMode="auto">
          <a:xfrm>
            <a:off x="5819338" y="5826775"/>
            <a:ext cx="1482935" cy="607659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54" tIns="40026" rIns="0" bIns="8005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16255" fontAlgn="base">
              <a:spcBef>
                <a:spcPct val="0"/>
              </a:spcBef>
              <a:spcAft>
                <a:spcPts val="523"/>
              </a:spcAft>
            </a:pPr>
            <a:r>
              <a:rPr lang="en-US" sz="686" b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Soft(ware) Boundary</a:t>
            </a:r>
          </a:p>
          <a:p>
            <a:pPr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686">
                <a:solidFill>
                  <a:sysClr val="windowText" lastClr="000000"/>
                </a:solidFill>
                <a:latin typeface="Segoe UI"/>
                <a:cs typeface="Segoe UI" pitchFamily="34" charset="0"/>
              </a:rPr>
              <a:t>People, Process, and Tech (network + identity access control, boundary patching and security hygiene)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CFA1D38-B21B-498A-A186-701950EBD172}"/>
              </a:ext>
            </a:extLst>
          </p:cNvPr>
          <p:cNvSpPr/>
          <p:nvPr/>
        </p:nvSpPr>
        <p:spPr bwMode="auto">
          <a:xfrm>
            <a:off x="4033758" y="5823121"/>
            <a:ext cx="786136" cy="61289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0054" tIns="40026" rIns="0" bIns="8005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816255" fontAlgn="base">
              <a:spcBef>
                <a:spcPct val="0"/>
              </a:spcBef>
              <a:spcAft>
                <a:spcPts val="523"/>
              </a:spcAft>
            </a:pPr>
            <a:r>
              <a:rPr lang="en-US" sz="686" b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Internal </a:t>
            </a:r>
            <a:br>
              <a:rPr lang="en-US" sz="686" b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686" b="1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isolation</a:t>
            </a:r>
          </a:p>
          <a:p>
            <a:pPr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686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As business processes allow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4D681BEF-5C54-41A5-86EE-2803E689291A}"/>
              </a:ext>
            </a:extLst>
          </p:cNvPr>
          <p:cNvSpPr txBox="1"/>
          <p:nvPr/>
        </p:nvSpPr>
        <p:spPr>
          <a:xfrm>
            <a:off x="3983391" y="5550382"/>
            <a:ext cx="3391040" cy="24618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150081" algn="ctr" defTabSz="81625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980" b="1">
                <a:solidFill>
                  <a:srgbClr val="000000"/>
                </a:solidFill>
                <a:latin typeface="Segoe UI"/>
                <a:cs typeface="Segoe UI" pitchFamily="34" charset="0"/>
              </a:rPr>
              <a:t>Isolation and Segmentation </a:t>
            </a:r>
          </a:p>
        </p:txBody>
      </p:sp>
      <p:sp>
        <p:nvSpPr>
          <p:cNvPr id="138" name="Google Shape;1889;p149">
            <a:extLst>
              <a:ext uri="{FF2B5EF4-FFF2-40B4-BE49-F238E27FC236}">
                <a16:creationId xmlns:a16="http://schemas.microsoft.com/office/drawing/2014/main" id="{2C64BB1F-D4C0-4BD6-AC2B-8BC46ECBF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702566" y="1954000"/>
            <a:ext cx="721608" cy="40651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788" b="1">
                <a:solidFill>
                  <a:srgbClr val="000000"/>
                </a:solidFill>
                <a:latin typeface="Segoe UI Semibold"/>
                <a:sym typeface="Libre Franklin"/>
              </a:rPr>
              <a:t>3</a:t>
            </a:r>
            <a:r>
              <a:rPr lang="en-US" sz="788" b="1" baseline="30000">
                <a:solidFill>
                  <a:srgbClr val="000000"/>
                </a:solidFill>
                <a:latin typeface="Segoe UI Semibold"/>
                <a:sym typeface="Libre Franklin"/>
              </a:rPr>
              <a:t>rd</a:t>
            </a:r>
            <a:r>
              <a:rPr lang="en-US" sz="788" b="1">
                <a:solidFill>
                  <a:srgbClr val="000000"/>
                </a:solidFill>
                <a:latin typeface="Segoe UI Semibold"/>
                <a:sym typeface="Libre Franklin"/>
              </a:rPr>
              <a:t> party</a:t>
            </a:r>
          </a:p>
          <a:p>
            <a:pPr algn="ctr" defTabSz="914016">
              <a:buClr>
                <a:srgbClr val="FFFFFF"/>
              </a:buClr>
              <a:buSzPts val="2400"/>
            </a:pPr>
            <a:r>
              <a:rPr lang="en-US" sz="788" b="1">
                <a:solidFill>
                  <a:srgbClr val="000000"/>
                </a:solidFill>
                <a:latin typeface="Segoe UI Semibold"/>
                <a:sym typeface="Libre Franklin"/>
              </a:rPr>
              <a:t>Analytics</a:t>
            </a:r>
            <a:endParaRPr sz="788" b="1">
              <a:solidFill>
                <a:srgbClr val="000000"/>
              </a:solidFill>
              <a:latin typeface="Segoe UI Semibold"/>
              <a:sym typeface="Libre Franklin"/>
            </a:endParaRPr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9586AE91-C254-4D5B-892D-49A2D6BDFB10}"/>
              </a:ext>
            </a:extLst>
          </p:cNvPr>
          <p:cNvGrpSpPr/>
          <p:nvPr/>
        </p:nvGrpSpPr>
        <p:grpSpPr>
          <a:xfrm>
            <a:off x="8590165" y="1954003"/>
            <a:ext cx="1708965" cy="409037"/>
            <a:chOff x="8680227" y="1984797"/>
            <a:chExt cx="941051" cy="417297"/>
          </a:xfrm>
        </p:grpSpPr>
        <p:sp>
          <p:nvSpPr>
            <p:cNvPr id="140" name="Google Shape;1889;p149">
              <a:extLst>
                <a:ext uri="{FF2B5EF4-FFF2-40B4-BE49-F238E27FC236}">
                  <a16:creationId xmlns:a16="http://schemas.microsoft.com/office/drawing/2014/main" id="{5F1480F0-5B00-44C9-8232-9E6B9D1CF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86367" y="1984797"/>
              <a:ext cx="934911" cy="417297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1" wrap="square" lIns="896170" tIns="40011" rIns="80042" bIns="40011" anchor="ctr" anchorCtr="0">
              <a:noAutofit/>
            </a:bodyPr>
            <a:lstStyle/>
            <a:p>
              <a:pPr defTabSz="816255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SzPct val="100000"/>
                <a:defRPr/>
              </a:pPr>
              <a:endParaRPr lang="en-US" sz="588">
                <a:solidFill>
                  <a:srgbClr val="000000"/>
                </a:solidFill>
                <a:latin typeface="Segoe UI"/>
                <a:cs typeface="Segoe UI Semilight" panose="020B0402040204020203" pitchFamily="34" charset="0"/>
                <a:sym typeface="Libre Franklin"/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DD70525F-801D-40FE-BB19-0B019A0E3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8680227" y="2088706"/>
              <a:ext cx="934911" cy="2197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016">
                <a:buClr>
                  <a:srgbClr val="FFFFFF"/>
                </a:buClr>
                <a:buSzPts val="2400"/>
              </a:pPr>
              <a:r>
                <a:rPr lang="en-US" sz="784" b="1" dirty="0">
                  <a:solidFill>
                    <a:srgbClr val="000000"/>
                  </a:solidFill>
                  <a:latin typeface="Segoe UI Semibold"/>
                  <a:sym typeface="Libre Franklin"/>
                </a:rPr>
                <a:t>SIEM</a:t>
              </a:r>
            </a:p>
          </p:txBody>
        </p:sp>
      </p:grp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AA5D7CDA-1061-4861-A090-7037574DC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0" idx="3"/>
          </p:cNvCxnSpPr>
          <p:nvPr/>
        </p:nvCxnSpPr>
        <p:spPr>
          <a:xfrm flipH="1">
            <a:off x="11597545" y="2049798"/>
            <a:ext cx="87077" cy="4220357"/>
          </a:xfrm>
          <a:prstGeom prst="bentConnector3">
            <a:avLst>
              <a:gd name="adj1" fmla="val -262490"/>
            </a:avLst>
          </a:prstGeom>
          <a:ln w="28575">
            <a:solidFill>
              <a:schemeClr val="accent1">
                <a:lumMod val="2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1889;p149">
            <a:extLst>
              <a:ext uri="{FF2B5EF4-FFF2-40B4-BE49-F238E27FC236}">
                <a16:creationId xmlns:a16="http://schemas.microsoft.com/office/drawing/2014/main" id="{865382D5-E148-4BE2-9AC1-25ED7484158F}"/>
              </a:ext>
            </a:extLst>
          </p:cNvPr>
          <p:cNvSpPr/>
          <p:nvPr/>
        </p:nvSpPr>
        <p:spPr>
          <a:xfrm>
            <a:off x="8491898" y="5713296"/>
            <a:ext cx="1087546" cy="385616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788" b="1" dirty="0">
                <a:solidFill>
                  <a:srgbClr val="000000"/>
                </a:solidFill>
                <a:latin typeface="Segoe UI Semibold"/>
                <a:sym typeface="Libre Franklin"/>
              </a:rPr>
              <a:t>EDR Solution</a:t>
            </a:r>
            <a:endParaRPr sz="523" b="1" dirty="0">
              <a:solidFill>
                <a:srgbClr val="000000"/>
              </a:solidFill>
              <a:latin typeface="Segoe UI Semibold"/>
              <a:sym typeface="Libre Franklin"/>
            </a:endParaRPr>
          </a:p>
        </p:txBody>
      </p:sp>
      <p:cxnSp>
        <p:nvCxnSpPr>
          <p:cNvPr id="145" name="Connector: Elbow 144">
            <a:extLst>
              <a:ext uri="{FF2B5EF4-FFF2-40B4-BE49-F238E27FC236}">
                <a16:creationId xmlns:a16="http://schemas.microsoft.com/office/drawing/2014/main" id="{45F4D9A4-E631-4E28-BC5E-F475CB7BD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3" idx="3"/>
            <a:endCxn id="144" idx="1"/>
          </p:cNvCxnSpPr>
          <p:nvPr/>
        </p:nvCxnSpPr>
        <p:spPr>
          <a:xfrm>
            <a:off x="6638413" y="5138045"/>
            <a:ext cx="1853484" cy="768060"/>
          </a:xfrm>
          <a:prstGeom prst="bentConnector3">
            <a:avLst>
              <a:gd name="adj1" fmla="val 67213"/>
            </a:avLst>
          </a:prstGeom>
          <a:ln w="19050">
            <a:solidFill>
              <a:schemeClr val="accent1">
                <a:lumMod val="2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Connector: Elbow 240">
            <a:extLst>
              <a:ext uri="{FF2B5EF4-FFF2-40B4-BE49-F238E27FC236}">
                <a16:creationId xmlns:a16="http://schemas.microsoft.com/office/drawing/2014/main" id="{263E9024-6BD1-44DB-9E40-2DC1DFE5D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1385321" y="2372628"/>
            <a:ext cx="8172" cy="1299031"/>
          </a:xfrm>
          <a:prstGeom prst="straightConnector1">
            <a:avLst/>
          </a:prstGeom>
          <a:ln w="19050">
            <a:solidFill>
              <a:schemeClr val="accent1">
                <a:lumMod val="2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Google Shape;1889;p149">
            <a:extLst>
              <a:ext uri="{FF2B5EF4-FFF2-40B4-BE49-F238E27FC236}">
                <a16:creationId xmlns:a16="http://schemas.microsoft.com/office/drawing/2014/main" id="{3AA7CC59-DB25-4D25-9F35-D93EE2A339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616496" y="1792169"/>
            <a:ext cx="916403" cy="568344"/>
          </a:xfrm>
          <a:prstGeom prst="rect">
            <a:avLst/>
          </a:prstGeom>
          <a:noFill/>
          <a:ln w="190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96170" tIns="40011" rIns="80042" bIns="40011" anchor="ctr" anchorCtr="0">
            <a:noAutofit/>
          </a:bodyPr>
          <a:lstStyle/>
          <a:p>
            <a:pPr defTabSz="81625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SzPct val="100000"/>
              <a:defRPr/>
            </a:pPr>
            <a:endParaRPr lang="en-US" sz="588">
              <a:solidFill>
                <a:srgbClr val="000000"/>
              </a:solidFill>
              <a:latin typeface="Segoe UI"/>
              <a:cs typeface="Segoe UI Semilight" panose="020B0402040204020203" pitchFamily="34" charset="0"/>
              <a:sym typeface="Libre Franklin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C05169C-C093-4D52-8EE6-CD3FB9474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610478" y="1970440"/>
            <a:ext cx="916403" cy="213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784" b="1" dirty="0">
                <a:solidFill>
                  <a:srgbClr val="000000"/>
                </a:solidFill>
                <a:latin typeface="Segoe UI Semibold"/>
                <a:sym typeface="Libre Franklin"/>
              </a:rPr>
              <a:t>EDR Console</a:t>
            </a:r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85F53263-D3A9-4084-A0E1-DE17F8C13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55" idx="3"/>
            <a:endCxn id="128" idx="1"/>
          </p:cNvCxnSpPr>
          <p:nvPr/>
        </p:nvCxnSpPr>
        <p:spPr>
          <a:xfrm>
            <a:off x="6866414" y="4013615"/>
            <a:ext cx="1183023" cy="572891"/>
          </a:xfrm>
          <a:prstGeom prst="bentConnector3">
            <a:avLst>
              <a:gd name="adj1" fmla="val 24776"/>
            </a:avLst>
          </a:prstGeom>
          <a:ln w="19050">
            <a:solidFill>
              <a:schemeClr val="accent4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Google Shape;1889;p149">
            <a:extLst>
              <a:ext uri="{FF2B5EF4-FFF2-40B4-BE49-F238E27FC236}">
                <a16:creationId xmlns:a16="http://schemas.microsoft.com/office/drawing/2014/main" id="{F7D6CFC2-71AF-4E33-AE2E-B2E79CE0C6E5}"/>
              </a:ext>
            </a:extLst>
          </p:cNvPr>
          <p:cNvSpPr/>
          <p:nvPr/>
        </p:nvSpPr>
        <p:spPr>
          <a:xfrm>
            <a:off x="5209614" y="3871070"/>
            <a:ext cx="1656799" cy="28509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800435">
              <a:buClr>
                <a:srgbClr val="FFFFFF"/>
              </a:buClr>
              <a:buSzPts val="2400"/>
              <a:defRPr/>
            </a:pPr>
            <a:r>
              <a:rPr lang="en-US" sz="920" b="1">
                <a:solidFill>
                  <a:srgbClr val="FFFFFF"/>
                </a:solidFill>
                <a:latin typeface="Segoe UI Semibold"/>
                <a:ea typeface="Libre Franklin"/>
                <a:cs typeface="Libre Franklin"/>
                <a:sym typeface="Libre Franklin"/>
              </a:rPr>
              <a:t>Business Analytic Sensor(s)</a:t>
            </a:r>
          </a:p>
        </p:txBody>
      </p: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D4FC3E46-18CB-4879-8010-9CE7FEAC1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7" idx="3"/>
            <a:endCxn id="160" idx="2"/>
          </p:cNvCxnSpPr>
          <p:nvPr/>
        </p:nvCxnSpPr>
        <p:spPr>
          <a:xfrm flipV="1">
            <a:off x="9436473" y="4171068"/>
            <a:ext cx="1708267" cy="814403"/>
          </a:xfrm>
          <a:prstGeom prst="bentConnector2">
            <a:avLst/>
          </a:prstGeom>
          <a:ln w="28575">
            <a:solidFill>
              <a:schemeClr val="accent5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2269229B-21C5-426D-B899-331E292AC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50816" y="3529430"/>
            <a:ext cx="905612" cy="490727"/>
          </a:xfrm>
          <a:prstGeom prst="rect">
            <a:avLst/>
          </a:prstGeom>
          <a:ln w="15875">
            <a:solidFill>
              <a:schemeClr val="accent1">
                <a:lumMod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28086" rIns="0" bIns="1280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788" b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Stage 1</a:t>
            </a:r>
          </a:p>
          <a:p>
            <a:pPr algn="ctr"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788" i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Deploy to </a:t>
            </a:r>
            <a:br>
              <a:rPr lang="en-US" sz="788" i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788" i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local site only</a:t>
            </a:r>
          </a:p>
        </p:txBody>
      </p: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EB28E633-C028-4AAA-B0E6-D417901EB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44" idx="3"/>
          </p:cNvCxnSpPr>
          <p:nvPr/>
        </p:nvCxnSpPr>
        <p:spPr>
          <a:xfrm flipV="1">
            <a:off x="9579443" y="3791777"/>
            <a:ext cx="1814049" cy="2114328"/>
          </a:xfrm>
          <a:prstGeom prst="bentConnector2">
            <a:avLst/>
          </a:prstGeom>
          <a:ln w="19050">
            <a:solidFill>
              <a:schemeClr val="accent1">
                <a:lumMod val="25000"/>
              </a:schemeClr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DE7473E-6CC9-4F53-A649-94FB2BF7D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691933" y="3680340"/>
            <a:ext cx="905612" cy="490727"/>
          </a:xfrm>
          <a:prstGeom prst="rect">
            <a:avLst/>
          </a:prstGeom>
          <a:ln w="15875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28086" rIns="0" bIns="1280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788" b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Stage 2</a:t>
            </a:r>
          </a:p>
          <a:p>
            <a:pPr algn="ctr"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788" i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Connect to Cloud</a:t>
            </a:r>
          </a:p>
          <a:p>
            <a:pPr algn="ctr"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788" i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Read-Only</a:t>
            </a:r>
          </a:p>
        </p:txBody>
      </p:sp>
      <p:sp>
        <p:nvSpPr>
          <p:cNvPr id="161" name="Google Shape;1889;p149">
            <a:extLst>
              <a:ext uri="{FF2B5EF4-FFF2-40B4-BE49-F238E27FC236}">
                <a16:creationId xmlns:a16="http://schemas.microsoft.com/office/drawing/2014/main" id="{AAC9B4A9-CBD5-401F-9936-128E48A94BA8}"/>
              </a:ext>
            </a:extLst>
          </p:cNvPr>
          <p:cNvSpPr/>
          <p:nvPr/>
        </p:nvSpPr>
        <p:spPr>
          <a:xfrm>
            <a:off x="8770201" y="6125470"/>
            <a:ext cx="1087546" cy="289382"/>
          </a:xfrm>
          <a:prstGeom prst="rect">
            <a:avLst/>
          </a:prstGeom>
          <a:solidFill>
            <a:srgbClr val="3C3B41"/>
          </a:solidFill>
          <a:ln w="1905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788" b="1">
                <a:solidFill>
                  <a:srgbClr val="FFFFFF"/>
                </a:solidFill>
                <a:latin typeface="Segoe UI Semibold"/>
                <a:sym typeface="Libre Franklin"/>
              </a:rPr>
              <a:t>NGFW Management</a:t>
            </a:r>
            <a:endParaRPr sz="523" b="1">
              <a:solidFill>
                <a:srgbClr val="FFFFFF"/>
              </a:solidFill>
              <a:latin typeface="Segoe UI Semibold"/>
              <a:sym typeface="Libre Franklin"/>
            </a:endParaRPr>
          </a:p>
        </p:txBody>
      </p:sp>
      <p:cxnSp>
        <p:nvCxnSpPr>
          <p:cNvPr id="162" name="Connector: Elbow 167">
            <a:extLst>
              <a:ext uri="{FF2B5EF4-FFF2-40B4-BE49-F238E27FC236}">
                <a16:creationId xmlns:a16="http://schemas.microsoft.com/office/drawing/2014/main" id="{E31B2F64-3821-40CA-B0C4-B31BE1D1C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61" idx="3"/>
          </p:cNvCxnSpPr>
          <p:nvPr/>
        </p:nvCxnSpPr>
        <p:spPr>
          <a:xfrm flipH="1">
            <a:off x="9857747" y="6270157"/>
            <a:ext cx="834187" cy="5"/>
          </a:xfrm>
          <a:prstGeom prst="straightConnector1">
            <a:avLst/>
          </a:prstGeom>
          <a:ln w="28575">
            <a:solidFill>
              <a:schemeClr val="accent1">
                <a:lumMod val="2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Google Shape;1889;p149">
            <a:extLst>
              <a:ext uri="{FF2B5EF4-FFF2-40B4-BE49-F238E27FC236}">
                <a16:creationId xmlns:a16="http://schemas.microsoft.com/office/drawing/2014/main" id="{87D0B35D-A0AA-4908-A996-2A09EC9DA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12648" y="5267578"/>
            <a:ext cx="721608" cy="406513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accent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788" b="1">
                <a:solidFill>
                  <a:srgbClr val="000000"/>
                </a:solidFill>
                <a:latin typeface="Segoe UI Semibold"/>
                <a:sym typeface="Libre Franklin"/>
              </a:rPr>
              <a:t>Local SIEM</a:t>
            </a:r>
          </a:p>
          <a:p>
            <a:pPr algn="ctr" defTabSz="914016">
              <a:buClr>
                <a:srgbClr val="FFFFFF"/>
              </a:buClr>
              <a:buSzPts val="2400"/>
            </a:pPr>
            <a:r>
              <a:rPr lang="en-US" sz="700" b="1">
                <a:solidFill>
                  <a:srgbClr val="000000"/>
                </a:solidFill>
                <a:latin typeface="Segoe UI Semibold"/>
                <a:sym typeface="Libre Franklin"/>
              </a:rPr>
              <a:t>(Optional)</a:t>
            </a:r>
            <a:endParaRPr sz="700" b="1">
              <a:solidFill>
                <a:srgbClr val="000000"/>
              </a:solidFill>
              <a:latin typeface="Segoe UI Semibold"/>
              <a:sym typeface="Libre Franklin"/>
            </a:endParaRPr>
          </a:p>
        </p:txBody>
      </p:sp>
      <p:cxnSp>
        <p:nvCxnSpPr>
          <p:cNvPr id="164" name="Connector: Elbow 163">
            <a:extLst>
              <a:ext uri="{FF2B5EF4-FFF2-40B4-BE49-F238E27FC236}">
                <a16:creationId xmlns:a16="http://schemas.microsoft.com/office/drawing/2014/main" id="{F1AA6E9D-9D07-4F94-BF0E-1C4604658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7" idx="2"/>
            <a:endCxn id="163" idx="1"/>
          </p:cNvCxnSpPr>
          <p:nvPr/>
        </p:nvCxnSpPr>
        <p:spPr>
          <a:xfrm rot="16200000" flipH="1">
            <a:off x="8778824" y="5237011"/>
            <a:ext cx="260774" cy="206875"/>
          </a:xfrm>
          <a:prstGeom prst="bentConnector2">
            <a:avLst/>
          </a:prstGeom>
          <a:ln w="19050">
            <a:solidFill>
              <a:schemeClr val="bg1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Google Shape;1889;p149">
            <a:extLst>
              <a:ext uri="{FF2B5EF4-FFF2-40B4-BE49-F238E27FC236}">
                <a16:creationId xmlns:a16="http://schemas.microsoft.com/office/drawing/2014/main" id="{1A2F7C6A-A184-4EC4-8D73-E0919A36921B}"/>
              </a:ext>
            </a:extLst>
          </p:cNvPr>
          <p:cNvSpPr/>
          <p:nvPr/>
        </p:nvSpPr>
        <p:spPr>
          <a:xfrm>
            <a:off x="5217554" y="4562099"/>
            <a:ext cx="310066" cy="3383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700" b="1">
                <a:solidFill>
                  <a:srgbClr val="000000"/>
                </a:solidFill>
                <a:latin typeface="Segoe UI Semibold"/>
                <a:sym typeface="Libre Franklin"/>
              </a:rPr>
              <a:t>NIC1</a:t>
            </a:r>
          </a:p>
        </p:txBody>
      </p:sp>
      <p:sp>
        <p:nvSpPr>
          <p:cNvPr id="166" name="Google Shape;1889;p149">
            <a:extLst>
              <a:ext uri="{FF2B5EF4-FFF2-40B4-BE49-F238E27FC236}">
                <a16:creationId xmlns:a16="http://schemas.microsoft.com/office/drawing/2014/main" id="{EA40C12D-48D5-49CB-B726-9A0BE93E06E9}"/>
              </a:ext>
            </a:extLst>
          </p:cNvPr>
          <p:cNvSpPr/>
          <p:nvPr/>
        </p:nvSpPr>
        <p:spPr>
          <a:xfrm>
            <a:off x="6551718" y="4561840"/>
            <a:ext cx="310066" cy="3383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700" b="1">
                <a:solidFill>
                  <a:srgbClr val="000000"/>
                </a:solidFill>
                <a:latin typeface="Segoe UI Semibold"/>
                <a:sym typeface="Libre Franklin"/>
              </a:rPr>
              <a:t>NIC2</a:t>
            </a:r>
          </a:p>
        </p:txBody>
      </p:sp>
      <p:sp>
        <p:nvSpPr>
          <p:cNvPr id="167" name="Google Shape;1889;p149">
            <a:extLst>
              <a:ext uri="{FF2B5EF4-FFF2-40B4-BE49-F238E27FC236}">
                <a16:creationId xmlns:a16="http://schemas.microsoft.com/office/drawing/2014/main" id="{6E3942EE-B6CB-4909-AE3D-5E4F288C17E2}"/>
              </a:ext>
            </a:extLst>
          </p:cNvPr>
          <p:cNvSpPr/>
          <p:nvPr/>
        </p:nvSpPr>
        <p:spPr>
          <a:xfrm>
            <a:off x="4141211" y="4201198"/>
            <a:ext cx="609571" cy="31805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1" wrap="square" lIns="80042" tIns="40011" rIns="80042" bIns="40011" anchor="ctr" anchorCtr="0">
            <a:noAutofit/>
          </a:bodyPr>
          <a:lstStyle/>
          <a:p>
            <a:pPr algn="ctr" defTabSz="914016">
              <a:buClr>
                <a:srgbClr val="FFFFFF"/>
              </a:buClr>
              <a:buSzPts val="2400"/>
            </a:pPr>
            <a:r>
              <a:rPr lang="en-US" sz="800">
                <a:solidFill>
                  <a:srgbClr val="000000"/>
                </a:solidFill>
                <a:latin typeface="Segoe UI Semibold"/>
                <a:sym typeface="Libre Franklin"/>
              </a:rPr>
              <a:t>PCAP</a:t>
            </a:r>
          </a:p>
          <a:p>
            <a:pPr algn="ctr" defTabSz="914016">
              <a:buClr>
                <a:srgbClr val="FFFFFF"/>
              </a:buClr>
              <a:buSzPts val="2400"/>
            </a:pPr>
            <a:r>
              <a:rPr lang="en-US" sz="700">
                <a:solidFill>
                  <a:srgbClr val="000000"/>
                </a:solidFill>
                <a:latin typeface="Segoe UI Semibold"/>
                <a:sym typeface="Libre Franklin"/>
              </a:rPr>
              <a:t>(manual)</a:t>
            </a:r>
          </a:p>
        </p:txBody>
      </p:sp>
      <p:cxnSp>
        <p:nvCxnSpPr>
          <p:cNvPr id="168" name="Connector: Elbow 239">
            <a:extLst>
              <a:ext uri="{FF2B5EF4-FFF2-40B4-BE49-F238E27FC236}">
                <a16:creationId xmlns:a16="http://schemas.microsoft.com/office/drawing/2014/main" id="{196D99B2-7ECA-4E79-984D-4FD829B7D7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67" idx="3"/>
          </p:cNvCxnSpPr>
          <p:nvPr/>
        </p:nvCxnSpPr>
        <p:spPr>
          <a:xfrm>
            <a:off x="4750782" y="4360226"/>
            <a:ext cx="1283931" cy="181499"/>
          </a:xfrm>
          <a:prstGeom prst="bentConnector3">
            <a:avLst>
              <a:gd name="adj1" fmla="val 99944"/>
            </a:avLst>
          </a:prstGeom>
          <a:ln w="38100">
            <a:solidFill>
              <a:schemeClr val="accent5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54A1FB81-26EF-4F5E-9E55-B0FE22542D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129088" y="4408505"/>
            <a:ext cx="543305" cy="16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016">
              <a:buClr>
                <a:srgbClr val="FFFFFF"/>
              </a:buClr>
              <a:buSzPts val="2400"/>
              <a:defRPr/>
            </a:pPr>
            <a:r>
              <a:rPr lang="en-US" sz="500">
                <a:solidFill>
                  <a:srgbClr val="000000"/>
                </a:solidFill>
                <a:latin typeface="Segoe UI Semibold"/>
                <a:sym typeface="Libre Franklin"/>
              </a:rPr>
              <a:t>MONITOR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34F0136-85F9-4F34-A883-D807D22F13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481051" y="4408505"/>
            <a:ext cx="543305" cy="169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016">
              <a:buClr>
                <a:srgbClr val="FFFFFF"/>
              </a:buClr>
              <a:buSzPts val="2400"/>
              <a:defRPr/>
            </a:pPr>
            <a:r>
              <a:rPr lang="en-US" sz="500">
                <a:solidFill>
                  <a:srgbClr val="000000"/>
                </a:solidFill>
                <a:latin typeface="Segoe UI Semibold"/>
                <a:sym typeface="Libre Franklin"/>
              </a:rPr>
              <a:t>MANAGE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7C5006D-BEDE-4957-89ED-003524943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691933" y="5982902"/>
            <a:ext cx="905612" cy="496636"/>
          </a:xfrm>
          <a:prstGeom prst="rect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0" tIns="128086" rIns="0" bIns="12808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788" b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Stage 3</a:t>
            </a:r>
          </a:p>
          <a:p>
            <a:pPr algn="ctr" defTabSz="816255" fontAlgn="base">
              <a:spcBef>
                <a:spcPct val="0"/>
              </a:spcBef>
              <a:spcAft>
                <a:spcPct val="0"/>
              </a:spcAft>
            </a:pPr>
            <a:r>
              <a:rPr lang="en-US" sz="788" i="1">
                <a:solidFill>
                  <a:srgbClr val="000000"/>
                </a:solidFill>
                <a:latin typeface="Segoe UI"/>
                <a:ea typeface="Segoe UI" pitchFamily="34" charset="0"/>
                <a:cs typeface="Segoe UI" pitchFamily="34" charset="0"/>
              </a:rPr>
              <a:t>Response Actions (SOAR)</a:t>
            </a:r>
          </a:p>
        </p:txBody>
      </p:sp>
    </p:spTree>
    <p:extLst>
      <p:ext uri="{BB962C8B-B14F-4D97-AF65-F5344CB8AC3E}">
        <p14:creationId xmlns:p14="http://schemas.microsoft.com/office/powerpoint/2010/main" val="156941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100" grpId="0" animBg="1"/>
      <p:bldP spid="101" grpId="0" animBg="1"/>
      <p:bldP spid="108" grpId="0" animBg="1"/>
      <p:bldP spid="111" grpId="0"/>
      <p:bldP spid="113" grpId="0" animBg="1"/>
      <p:bldP spid="114" grpId="0" animBg="1"/>
      <p:bldP spid="116" grpId="0" animBg="1"/>
      <p:bldP spid="117" grpId="0" animBg="1"/>
      <p:bldP spid="126" grpId="0" animBg="1"/>
      <p:bldP spid="127" grpId="0"/>
      <p:bldP spid="128" grpId="0" animBg="1"/>
      <p:bldP spid="133" grpId="0" animBg="1"/>
      <p:bldP spid="137" grpId="0"/>
      <p:bldP spid="138" grpId="0" animBg="1"/>
      <p:bldP spid="144" grpId="0" animBg="1"/>
      <p:bldP spid="147" grpId="0" animBg="1"/>
      <p:bldP spid="149" grpId="0"/>
      <p:bldP spid="155" grpId="0" animBg="1"/>
      <p:bldP spid="158" grpId="0" animBg="1"/>
      <p:bldP spid="160" grpId="0" animBg="1"/>
      <p:bldP spid="161" grpId="0" animBg="1"/>
      <p:bldP spid="163" grpId="0" animBg="1"/>
      <p:bldP spid="165" grpId="0" animBg="1"/>
      <p:bldP spid="166" grpId="0" animBg="1"/>
      <p:bldP spid="167" grpId="0" animBg="1"/>
      <p:bldP spid="169" grpId="0"/>
      <p:bldP spid="170" grpId="0"/>
      <p:bldP spid="17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0C95D-CDCA-4FE3-A23F-6E372CCA5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2916" y="3012209"/>
            <a:ext cx="9295784" cy="833581"/>
          </a:xfrm>
        </p:spPr>
        <p:txBody>
          <a:bodyPr>
            <a:noAutofit/>
          </a:bodyPr>
          <a:lstStyle/>
          <a:p>
            <a:pPr algn="l"/>
            <a:r>
              <a:rPr lang="en-US" altLang="en-US" sz="7200" b="1" dirty="0">
                <a:solidFill>
                  <a:schemeClr val="bg1"/>
                </a:solidFill>
              </a:rPr>
              <a:t>Thank you</a:t>
            </a:r>
            <a:endParaRPr lang="en-AU" sz="7200" b="1" dirty="0">
              <a:solidFill>
                <a:schemeClr val="bg1"/>
              </a:solidFill>
            </a:endParaRPr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B06421B5-1A53-40A7-96C4-7E20A613B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10045" y="-742784"/>
            <a:ext cx="4244820" cy="4244820"/>
          </a:xfrm>
          <a:prstGeom prst="rect">
            <a:avLst/>
          </a:prstGeom>
        </p:spPr>
      </p:pic>
      <p:pic>
        <p:nvPicPr>
          <p:cNvPr id="7" name="Graphic 6" descr="Balloons outline">
            <a:extLst>
              <a:ext uri="{FF2B5EF4-FFF2-40B4-BE49-F238E27FC236}">
                <a16:creationId xmlns:a16="http://schemas.microsoft.com/office/drawing/2014/main" id="{F1D4FEE4-905C-47A6-9C58-489AFA640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54168" y="3832812"/>
            <a:ext cx="1685544" cy="168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90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582015-F513-49FE-87CF-617E10E50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</a:t>
            </a:r>
            <a:r>
              <a:rPr lang="en-AU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IT</a:t>
            </a:r>
            <a:r>
              <a:rPr lang="en-AU" dirty="0">
                <a:solidFill>
                  <a:schemeClr val="bg1"/>
                </a:solidFill>
              </a:rPr>
              <a:t> &amp; </a:t>
            </a:r>
            <a:r>
              <a:rPr lang="en-AU" dirty="0">
                <a:solidFill>
                  <a:schemeClr val="accent2">
                    <a:lumMod val="75000"/>
                  </a:schemeClr>
                </a:solidFill>
              </a:rPr>
              <a:t>OT/IoT/IIoT/ICS</a:t>
            </a:r>
          </a:p>
        </p:txBody>
      </p:sp>
      <p:pic>
        <p:nvPicPr>
          <p:cNvPr id="4" name="Graphic 3" descr="A grid with small circles">
            <a:extLst>
              <a:ext uri="{FF2B5EF4-FFF2-40B4-BE49-F238E27FC236}">
                <a16:creationId xmlns:a16="http://schemas.microsoft.com/office/drawing/2014/main" id="{3235679C-F59B-4C71-9121-2C0C225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086996-A982-40F9-B60A-64EA28E39902}"/>
              </a:ext>
            </a:extLst>
          </p:cNvPr>
          <p:cNvSpPr txBox="1"/>
          <p:nvPr/>
        </p:nvSpPr>
        <p:spPr>
          <a:xfrm>
            <a:off x="3108081" y="3108053"/>
            <a:ext cx="6216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</a:rPr>
              <a:t>OT/IoT/IIoT/ICS</a:t>
            </a:r>
            <a:endParaRPr lang="en-AU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F2A8730-5768-4E02-9500-7E40DA5325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437290"/>
              </p:ext>
            </p:extLst>
          </p:nvPr>
        </p:nvGraphicFramePr>
        <p:xfrm>
          <a:off x="2479431" y="2171705"/>
          <a:ext cx="7056314" cy="4309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Graphic 8" descr="Laptop outline">
            <a:extLst>
              <a:ext uri="{FF2B5EF4-FFF2-40B4-BE49-F238E27FC236}">
                <a16:creationId xmlns:a16="http://schemas.microsoft.com/office/drawing/2014/main" id="{538293CC-4984-4E68-B3DE-BCBB1871B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97506" y="3020263"/>
            <a:ext cx="665887" cy="665887"/>
          </a:xfrm>
          <a:prstGeom prst="rect">
            <a:avLst/>
          </a:prstGeom>
        </p:spPr>
      </p:pic>
      <p:pic>
        <p:nvPicPr>
          <p:cNvPr id="11" name="Graphic 10" descr="Cell Tower outline">
            <a:extLst>
              <a:ext uri="{FF2B5EF4-FFF2-40B4-BE49-F238E27FC236}">
                <a16:creationId xmlns:a16="http://schemas.microsoft.com/office/drawing/2014/main" id="{E820F031-A859-41DC-AEBF-7E0E6D7EEC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80089" y="3560094"/>
            <a:ext cx="734635" cy="734635"/>
          </a:xfrm>
          <a:prstGeom prst="rect">
            <a:avLst/>
          </a:prstGeom>
        </p:spPr>
      </p:pic>
      <p:pic>
        <p:nvPicPr>
          <p:cNvPr id="13" name="Graphic 12" descr="Tablet outline">
            <a:extLst>
              <a:ext uri="{FF2B5EF4-FFF2-40B4-BE49-F238E27FC236}">
                <a16:creationId xmlns:a16="http://schemas.microsoft.com/office/drawing/2014/main" id="{03E28235-59ED-4087-850D-B1C959089D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30792" y="3213055"/>
            <a:ext cx="560886" cy="560886"/>
          </a:xfrm>
          <a:prstGeom prst="rect">
            <a:avLst/>
          </a:prstGeom>
        </p:spPr>
      </p:pic>
      <p:pic>
        <p:nvPicPr>
          <p:cNvPr id="15" name="Graphic 14" descr="Wireless outline">
            <a:extLst>
              <a:ext uri="{FF2B5EF4-FFF2-40B4-BE49-F238E27FC236}">
                <a16:creationId xmlns:a16="http://schemas.microsoft.com/office/drawing/2014/main" id="{BA37E620-E451-4FB6-AD86-763E2C55B8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2801984">
            <a:off x="7209909" y="2638488"/>
            <a:ext cx="539762" cy="539762"/>
          </a:xfrm>
          <a:prstGeom prst="rect">
            <a:avLst/>
          </a:prstGeom>
        </p:spPr>
      </p:pic>
      <p:pic>
        <p:nvPicPr>
          <p:cNvPr id="17" name="Graphic 16" descr="Smart Phone outline">
            <a:extLst>
              <a:ext uri="{FF2B5EF4-FFF2-40B4-BE49-F238E27FC236}">
                <a16:creationId xmlns:a16="http://schemas.microsoft.com/office/drawing/2014/main" id="{B54614F8-87D2-492A-A153-9184BC4B81D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740338" y="2968590"/>
            <a:ext cx="665887" cy="665887"/>
          </a:xfrm>
          <a:prstGeom prst="rect">
            <a:avLst/>
          </a:prstGeom>
        </p:spPr>
      </p:pic>
      <p:pic>
        <p:nvPicPr>
          <p:cNvPr id="19" name="Graphic 18" descr="Network diagram outline">
            <a:extLst>
              <a:ext uri="{FF2B5EF4-FFF2-40B4-BE49-F238E27FC236}">
                <a16:creationId xmlns:a16="http://schemas.microsoft.com/office/drawing/2014/main" id="{5128E768-4FF7-44EB-81AC-FB2A6F3F192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5847468" y="5310163"/>
            <a:ext cx="502926" cy="502926"/>
          </a:xfrm>
          <a:prstGeom prst="rect">
            <a:avLst/>
          </a:prstGeom>
        </p:spPr>
      </p:pic>
      <p:pic>
        <p:nvPicPr>
          <p:cNvPr id="21" name="Graphic 20" descr="Server outline">
            <a:extLst>
              <a:ext uri="{FF2B5EF4-FFF2-40B4-BE49-F238E27FC236}">
                <a16:creationId xmlns:a16="http://schemas.microsoft.com/office/drawing/2014/main" id="{D60E2F76-3D4E-474F-A427-7F734D4BDF5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549228" y="5387398"/>
            <a:ext cx="425691" cy="425691"/>
          </a:xfrm>
          <a:prstGeom prst="rect">
            <a:avLst/>
          </a:prstGeom>
        </p:spPr>
      </p:pic>
      <p:pic>
        <p:nvPicPr>
          <p:cNvPr id="23" name="Graphic 22" descr="Browser window outline">
            <a:extLst>
              <a:ext uri="{FF2B5EF4-FFF2-40B4-BE49-F238E27FC236}">
                <a16:creationId xmlns:a16="http://schemas.microsoft.com/office/drawing/2014/main" id="{987BEA02-8A35-4254-A8FC-7B4E30CECE9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217081" y="5388542"/>
            <a:ext cx="425691" cy="425691"/>
          </a:xfrm>
          <a:prstGeom prst="rect">
            <a:avLst/>
          </a:prstGeom>
        </p:spPr>
      </p:pic>
      <p:pic>
        <p:nvPicPr>
          <p:cNvPr id="25" name="Graphic 24" descr="Gears outline">
            <a:extLst>
              <a:ext uri="{FF2B5EF4-FFF2-40B4-BE49-F238E27FC236}">
                <a16:creationId xmlns:a16="http://schemas.microsoft.com/office/drawing/2014/main" id="{30A55014-3C5F-4C19-9819-1AB6062534E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695932" y="4567572"/>
            <a:ext cx="650138" cy="650138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1A6EC601-1912-446F-97BB-7C31B8227C29}"/>
              </a:ext>
            </a:extLst>
          </p:cNvPr>
          <p:cNvCxnSpPr>
            <a:cxnSpLocks/>
          </p:cNvCxnSpPr>
          <p:nvPr/>
        </p:nvCxnSpPr>
        <p:spPr>
          <a:xfrm rot="16200000" flipH="1">
            <a:off x="5195879" y="2729810"/>
            <a:ext cx="1496345" cy="193162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0D2EBF3-7826-4901-A9B3-791B31643812}"/>
              </a:ext>
            </a:extLst>
          </p:cNvPr>
          <p:cNvSpPr txBox="1"/>
          <p:nvPr/>
        </p:nvSpPr>
        <p:spPr>
          <a:xfrm>
            <a:off x="643705" y="2421570"/>
            <a:ext cx="298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Information Technology (IT)</a:t>
            </a:r>
            <a:endParaRPr lang="en-AU" dirty="0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D7FBC46-DA39-4BFC-9E48-B87EE302F9BB}"/>
              </a:ext>
            </a:extLst>
          </p:cNvPr>
          <p:cNvCxnSpPr>
            <a:cxnSpLocks/>
          </p:cNvCxnSpPr>
          <p:nvPr/>
        </p:nvCxnSpPr>
        <p:spPr>
          <a:xfrm>
            <a:off x="3087761" y="2457568"/>
            <a:ext cx="1622369" cy="654135"/>
          </a:xfrm>
          <a:prstGeom prst="bentConnector2">
            <a:avLst/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93337CC3-4D8A-4120-B6C3-CAFA823E4A8C}"/>
              </a:ext>
            </a:extLst>
          </p:cNvPr>
          <p:cNvCxnSpPr>
            <a:cxnSpLocks/>
          </p:cNvCxnSpPr>
          <p:nvPr/>
        </p:nvCxnSpPr>
        <p:spPr>
          <a:xfrm rot="10800000" flipV="1">
            <a:off x="7073282" y="2457567"/>
            <a:ext cx="1704958" cy="450061"/>
          </a:xfrm>
          <a:prstGeom prst="bentConnector3">
            <a:avLst>
              <a:gd name="adj1" fmla="val 99901"/>
            </a:avLst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440EBE53-C4B9-47D3-B1FE-97CEB78373C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209970" y="4793902"/>
            <a:ext cx="2649551" cy="9769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DF5CBDA-CFD2-42B5-8FAD-11C2B56E2C9B}"/>
              </a:ext>
            </a:extLst>
          </p:cNvPr>
          <p:cNvCxnSpPr>
            <a:cxnSpLocks/>
          </p:cNvCxnSpPr>
          <p:nvPr/>
        </p:nvCxnSpPr>
        <p:spPr>
          <a:xfrm>
            <a:off x="3108081" y="4793903"/>
            <a:ext cx="1674799" cy="20632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9D8D4D33-C172-4B15-BF1C-C1DC5EAB6DB9}"/>
              </a:ext>
            </a:extLst>
          </p:cNvPr>
          <p:cNvCxnSpPr>
            <a:cxnSpLocks/>
          </p:cNvCxnSpPr>
          <p:nvPr/>
        </p:nvCxnSpPr>
        <p:spPr>
          <a:xfrm flipV="1">
            <a:off x="3108081" y="5597307"/>
            <a:ext cx="2109000" cy="2782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718453C-B302-4D6E-B52F-12F0731DB40E}"/>
              </a:ext>
            </a:extLst>
          </p:cNvPr>
          <p:cNvCxnSpPr>
            <a:cxnSpLocks/>
          </p:cNvCxnSpPr>
          <p:nvPr/>
        </p:nvCxnSpPr>
        <p:spPr>
          <a:xfrm rot="10800000">
            <a:off x="6944442" y="5579927"/>
            <a:ext cx="1893741" cy="29446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DC37C143-DD60-45AA-8052-6FBC386146DB}"/>
              </a:ext>
            </a:extLst>
          </p:cNvPr>
          <p:cNvCxnSpPr>
            <a:cxnSpLocks/>
            <a:endCxn id="19" idx="1"/>
          </p:cNvCxnSpPr>
          <p:nvPr/>
        </p:nvCxnSpPr>
        <p:spPr>
          <a:xfrm rot="5400000" flipH="1" flipV="1">
            <a:off x="5810408" y="5950258"/>
            <a:ext cx="425691" cy="15135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CD3E64E7-2051-48C7-90CD-CDCFED76E071}"/>
              </a:ext>
            </a:extLst>
          </p:cNvPr>
          <p:cNvSpPr txBox="1"/>
          <p:nvPr/>
        </p:nvSpPr>
        <p:spPr>
          <a:xfrm>
            <a:off x="8567757" y="2529956"/>
            <a:ext cx="29882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Internet of Things (IoT)</a:t>
            </a:r>
            <a:endParaRPr lang="en-AU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1F9EFE-CAC4-4835-8531-2A981FC9DC23}"/>
              </a:ext>
            </a:extLst>
          </p:cNvPr>
          <p:cNvSpPr txBox="1"/>
          <p:nvPr/>
        </p:nvSpPr>
        <p:spPr>
          <a:xfrm>
            <a:off x="4569551" y="1708885"/>
            <a:ext cx="3507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Industrial Internet of Things (IIoT)</a:t>
            </a:r>
            <a:endParaRPr lang="en-A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46C915E-890E-4788-B01F-27CCD1924F16}"/>
              </a:ext>
            </a:extLst>
          </p:cNvPr>
          <p:cNvSpPr txBox="1"/>
          <p:nvPr/>
        </p:nvSpPr>
        <p:spPr>
          <a:xfrm>
            <a:off x="609191" y="4806940"/>
            <a:ext cx="3507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Operational Technology</a:t>
            </a:r>
            <a:r>
              <a:rPr lang="en-US" sz="1800" b="1" dirty="0">
                <a:latin typeface="-apple-system"/>
              </a:rPr>
              <a:t> (OT)</a:t>
            </a:r>
            <a:endParaRPr lang="en-AU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8A4EB6C-764E-420E-A10B-F8854C60DED0}"/>
              </a:ext>
            </a:extLst>
          </p:cNvPr>
          <p:cNvSpPr txBox="1"/>
          <p:nvPr/>
        </p:nvSpPr>
        <p:spPr>
          <a:xfrm>
            <a:off x="8567227" y="4850488"/>
            <a:ext cx="35076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Industrial Control Systems </a:t>
            </a:r>
            <a:r>
              <a:rPr lang="en-US" sz="1800" b="1" dirty="0">
                <a:latin typeface="-apple-system"/>
              </a:rPr>
              <a:t>(ICS)</a:t>
            </a:r>
            <a:endParaRPr lang="en-AU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3122191-0606-43EF-8CD0-9BF37C5D7B95}"/>
              </a:ext>
            </a:extLst>
          </p:cNvPr>
          <p:cNvSpPr txBox="1"/>
          <p:nvPr/>
        </p:nvSpPr>
        <p:spPr>
          <a:xfrm>
            <a:off x="4420012" y="6229985"/>
            <a:ext cx="388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Programmable Logic Controllers </a:t>
            </a:r>
            <a:r>
              <a:rPr lang="en-US" sz="1800" b="1" dirty="0">
                <a:latin typeface="-apple-system"/>
              </a:rPr>
              <a:t>(PLCs)</a:t>
            </a:r>
            <a:endParaRPr lang="en-A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71C1C4-1FAD-43C0-B85F-E796DE53458C}"/>
              </a:ext>
            </a:extLst>
          </p:cNvPr>
          <p:cNvSpPr txBox="1"/>
          <p:nvPr/>
        </p:nvSpPr>
        <p:spPr>
          <a:xfrm>
            <a:off x="8603939" y="5854243"/>
            <a:ext cx="3883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Distributed Control System </a:t>
            </a:r>
            <a:r>
              <a:rPr lang="en-US" sz="1800" b="1" dirty="0">
                <a:latin typeface="-apple-system"/>
              </a:rPr>
              <a:t>(DCS)</a:t>
            </a:r>
            <a:endParaRPr lang="en-A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85D70D2-7D62-4874-A300-3CFD8B4F57FF}"/>
              </a:ext>
            </a:extLst>
          </p:cNvPr>
          <p:cNvSpPr txBox="1"/>
          <p:nvPr/>
        </p:nvSpPr>
        <p:spPr>
          <a:xfrm>
            <a:off x="643705" y="5875159"/>
            <a:ext cx="3883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-apple-system"/>
              </a:rPr>
              <a:t>Supervisory Control and Data Acquisition </a:t>
            </a:r>
            <a:r>
              <a:rPr lang="en-US" sz="1800" b="1" dirty="0">
                <a:latin typeface="-apple-system"/>
              </a:rPr>
              <a:t>(SCADA)</a:t>
            </a:r>
            <a:endParaRPr lang="en-AU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E975FB9-CEC0-493F-9D87-583453E41E52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5429927" y="5130363"/>
            <a:ext cx="350672" cy="25817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D9291C0-D733-4032-89E8-C3BEAF81152B}"/>
              </a:ext>
            </a:extLst>
          </p:cNvPr>
          <p:cNvCxnSpPr>
            <a:cxnSpLocks/>
          </p:cNvCxnSpPr>
          <p:nvPr/>
        </p:nvCxnSpPr>
        <p:spPr>
          <a:xfrm>
            <a:off x="6313400" y="5079114"/>
            <a:ext cx="425623" cy="24717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58E3091-1E28-41A6-89CA-50C2929AAB64}"/>
              </a:ext>
            </a:extLst>
          </p:cNvPr>
          <p:cNvCxnSpPr>
            <a:cxnSpLocks/>
          </p:cNvCxnSpPr>
          <p:nvPr/>
        </p:nvCxnSpPr>
        <p:spPr>
          <a:xfrm>
            <a:off x="6108705" y="5079114"/>
            <a:ext cx="1" cy="2310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74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1EB739-CB8B-4128-9F1C-C5A60ECD1816}"/>
              </a:ext>
            </a:extLst>
          </p:cNvPr>
          <p:cNvSpPr txBox="1"/>
          <p:nvPr/>
        </p:nvSpPr>
        <p:spPr>
          <a:xfrm>
            <a:off x="481012" y="2085241"/>
            <a:ext cx="1122997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Digital transformation.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Convergence of IT &amp; OT, Cloud Connectivity.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Emergence of Industry 4.0 ecosystem, Data Analytics, Predictive maintenance. 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Sophistication of Threats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Geopolitical tensions.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875DBBD-946F-4C2F-8096-B75E6E342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Why Now? </a:t>
            </a:r>
            <a:r>
              <a:rPr lang="en-AU" sz="3600" dirty="0">
                <a:solidFill>
                  <a:schemeClr val="bg1"/>
                </a:solidFill>
              </a:rPr>
              <a:t>(Traditional AIR Gaps are shrinking)</a:t>
            </a:r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069462BC-58B8-43C3-A277-A1DB92F5FD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6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5F24DE5E-FC39-4241-9A92-91E9D870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Communication Protocols</a:t>
            </a:r>
          </a:p>
        </p:txBody>
      </p:sp>
      <p:pic>
        <p:nvPicPr>
          <p:cNvPr id="4" name="Graphic 3" descr="A grid with small circles">
            <a:extLst>
              <a:ext uri="{FF2B5EF4-FFF2-40B4-BE49-F238E27FC236}">
                <a16:creationId xmlns:a16="http://schemas.microsoft.com/office/drawing/2014/main" id="{DD81D5B8-8E81-47E9-A4D2-CAB98BF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37" name="Trapezoid 36">
            <a:extLst>
              <a:ext uri="{FF2B5EF4-FFF2-40B4-BE49-F238E27FC236}">
                <a16:creationId xmlns:a16="http://schemas.microsoft.com/office/drawing/2014/main" id="{B1520114-ED47-4C9C-A756-7C26A799C809}"/>
              </a:ext>
            </a:extLst>
          </p:cNvPr>
          <p:cNvSpPr/>
          <p:nvPr/>
        </p:nvSpPr>
        <p:spPr>
          <a:xfrm>
            <a:off x="1420267" y="4209055"/>
            <a:ext cx="3832035" cy="1028822"/>
          </a:xfrm>
          <a:prstGeom prst="trapezoid">
            <a:avLst>
              <a:gd name="adj" fmla="val 6123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5C45E6C9-B240-4A03-88B6-8BA18247BDB6}"/>
              </a:ext>
            </a:extLst>
          </p:cNvPr>
          <p:cNvSpPr/>
          <p:nvPr/>
        </p:nvSpPr>
        <p:spPr>
          <a:xfrm>
            <a:off x="2112925" y="2106451"/>
            <a:ext cx="2459665" cy="1999049"/>
          </a:xfrm>
          <a:prstGeom prst="triangle">
            <a:avLst/>
          </a:prstGeom>
          <a:solidFill>
            <a:srgbClr val="02E8EE"/>
          </a:solidFill>
          <a:ln>
            <a:solidFill>
              <a:srgbClr val="02E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9" name="Trapezoid 38">
            <a:extLst>
              <a:ext uri="{FF2B5EF4-FFF2-40B4-BE49-F238E27FC236}">
                <a16:creationId xmlns:a16="http://schemas.microsoft.com/office/drawing/2014/main" id="{44156104-E404-41A7-B9F5-2988E8E76842}"/>
              </a:ext>
            </a:extLst>
          </p:cNvPr>
          <p:cNvSpPr/>
          <p:nvPr/>
        </p:nvSpPr>
        <p:spPr>
          <a:xfrm>
            <a:off x="489866" y="5323499"/>
            <a:ext cx="5696932" cy="1429039"/>
          </a:xfrm>
          <a:prstGeom prst="trapezoid">
            <a:avLst>
              <a:gd name="adj" fmla="val 60741"/>
            </a:avLst>
          </a:prstGeom>
          <a:solidFill>
            <a:schemeClr val="accent5">
              <a:lumMod val="7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A359E61-B237-44B2-9D71-817DC9D32E63}"/>
              </a:ext>
            </a:extLst>
          </p:cNvPr>
          <p:cNvSpPr txBox="1"/>
          <p:nvPr/>
        </p:nvSpPr>
        <p:spPr>
          <a:xfrm>
            <a:off x="1990506" y="5868741"/>
            <a:ext cx="28518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-apple-system"/>
              </a:rPr>
              <a:t>Machine / Sensors / Actuators</a:t>
            </a:r>
            <a:endParaRPr lang="en-AU" sz="16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E12DEE-D199-4D63-846D-5DE727BC99B3}"/>
              </a:ext>
            </a:extLst>
          </p:cNvPr>
          <p:cNvSpPr txBox="1"/>
          <p:nvPr/>
        </p:nvSpPr>
        <p:spPr>
          <a:xfrm>
            <a:off x="2626608" y="4608979"/>
            <a:ext cx="15796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-apple-system"/>
              </a:rPr>
              <a:t>SCADA / PLC</a:t>
            </a:r>
            <a:endParaRPr lang="en-AU" sz="1600" b="1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CC3FA88-2CDE-481F-BDAF-B0D23B5904E8}"/>
              </a:ext>
            </a:extLst>
          </p:cNvPr>
          <p:cNvSpPr txBox="1"/>
          <p:nvPr/>
        </p:nvSpPr>
        <p:spPr>
          <a:xfrm>
            <a:off x="2598151" y="2837090"/>
            <a:ext cx="14762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-apple-system"/>
              </a:rPr>
              <a:t>ERP /App /                      Data Analytic </a:t>
            </a:r>
            <a:endParaRPr lang="en-AU" sz="1600" b="1" dirty="0">
              <a:solidFill>
                <a:schemeClr val="bg1"/>
              </a:solidFill>
            </a:endParaRPr>
          </a:p>
        </p:txBody>
      </p:sp>
      <p:sp>
        <p:nvSpPr>
          <p:cNvPr id="46" name="Arrow: Up-Down 45">
            <a:extLst>
              <a:ext uri="{FF2B5EF4-FFF2-40B4-BE49-F238E27FC236}">
                <a16:creationId xmlns:a16="http://schemas.microsoft.com/office/drawing/2014/main" id="{AE5AFF63-8C66-445D-B9F0-F80A19D80F8F}"/>
              </a:ext>
            </a:extLst>
          </p:cNvPr>
          <p:cNvSpPr/>
          <p:nvPr/>
        </p:nvSpPr>
        <p:spPr>
          <a:xfrm rot="1915581">
            <a:off x="2191445" y="1868971"/>
            <a:ext cx="484632" cy="235278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Arrow: Up-Down 46">
            <a:extLst>
              <a:ext uri="{FF2B5EF4-FFF2-40B4-BE49-F238E27FC236}">
                <a16:creationId xmlns:a16="http://schemas.microsoft.com/office/drawing/2014/main" id="{4739C9B0-B746-4985-93A1-E2C73746412F}"/>
              </a:ext>
            </a:extLst>
          </p:cNvPr>
          <p:cNvSpPr/>
          <p:nvPr/>
        </p:nvSpPr>
        <p:spPr>
          <a:xfrm rot="1905171">
            <a:off x="734685" y="3986815"/>
            <a:ext cx="484632" cy="294002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74614E-C4AC-45D0-BD73-6FD74133AB5A}"/>
              </a:ext>
            </a:extLst>
          </p:cNvPr>
          <p:cNvSpPr txBox="1"/>
          <p:nvPr/>
        </p:nvSpPr>
        <p:spPr>
          <a:xfrm rot="18083117">
            <a:off x="-359542" y="4821176"/>
            <a:ext cx="2066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-apple-system"/>
              </a:rPr>
              <a:t>OT (Operational technology)</a:t>
            </a:r>
            <a:endParaRPr lang="en-AU" sz="160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1983E3-5779-4497-A190-BE20E488F702}"/>
              </a:ext>
            </a:extLst>
          </p:cNvPr>
          <p:cNvSpPr txBox="1"/>
          <p:nvPr/>
        </p:nvSpPr>
        <p:spPr>
          <a:xfrm rot="18083117">
            <a:off x="1000408" y="2552718"/>
            <a:ext cx="206627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-apple-system"/>
              </a:rPr>
              <a:t>IT (Information technology)</a:t>
            </a:r>
            <a:endParaRPr lang="en-AU" sz="1600" b="1" dirty="0"/>
          </a:p>
        </p:txBody>
      </p:sp>
      <p:sp>
        <p:nvSpPr>
          <p:cNvPr id="50" name="Arrow: Up-Down 49">
            <a:extLst>
              <a:ext uri="{FF2B5EF4-FFF2-40B4-BE49-F238E27FC236}">
                <a16:creationId xmlns:a16="http://schemas.microsoft.com/office/drawing/2014/main" id="{EDBC4E7A-0311-4098-8984-697B21426394}"/>
              </a:ext>
            </a:extLst>
          </p:cNvPr>
          <p:cNvSpPr/>
          <p:nvPr/>
        </p:nvSpPr>
        <p:spPr>
          <a:xfrm rot="19660475">
            <a:off x="4882795" y="1677972"/>
            <a:ext cx="484632" cy="550466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1C04C4-7987-47A5-9615-9442FD837B87}"/>
              </a:ext>
            </a:extLst>
          </p:cNvPr>
          <p:cNvSpPr txBox="1"/>
          <p:nvPr/>
        </p:nvSpPr>
        <p:spPr>
          <a:xfrm rot="3481088">
            <a:off x="3580177" y="4049502"/>
            <a:ext cx="353476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-apple-system"/>
              </a:rPr>
              <a:t>Communication systems &amp; Protocols</a:t>
            </a:r>
            <a:endParaRPr lang="en-AU" sz="1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7802654-64F4-4A14-AA67-C6A550F9DC9B}"/>
              </a:ext>
            </a:extLst>
          </p:cNvPr>
          <p:cNvSpPr txBox="1"/>
          <p:nvPr/>
        </p:nvSpPr>
        <p:spPr>
          <a:xfrm>
            <a:off x="922246" y="6291614"/>
            <a:ext cx="48280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-apple-system"/>
              </a:rPr>
              <a:t>Modbus, Profibus, Profinet, BACnet, DALI, DLMS, HART</a:t>
            </a:r>
          </a:p>
          <a:p>
            <a:pPr algn="ctr"/>
            <a:endParaRPr lang="en-AU" sz="1600" b="1" dirty="0"/>
          </a:p>
        </p:txBody>
      </p:sp>
      <p:graphicFrame>
        <p:nvGraphicFramePr>
          <p:cNvPr id="56" name="Table 56">
            <a:extLst>
              <a:ext uri="{FF2B5EF4-FFF2-40B4-BE49-F238E27FC236}">
                <a16:creationId xmlns:a16="http://schemas.microsoft.com/office/drawing/2014/main" id="{50776CD1-0205-44FB-8875-3C1E09AF7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9593306"/>
              </p:ext>
            </p:extLst>
          </p:nvPr>
        </p:nvGraphicFramePr>
        <p:xfrm>
          <a:off x="7251792" y="2149284"/>
          <a:ext cx="4726588" cy="4450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989">
                  <a:extLst>
                    <a:ext uri="{9D8B030D-6E8A-4147-A177-3AD203B41FA5}">
                      <a16:colId xmlns:a16="http://schemas.microsoft.com/office/drawing/2014/main" val="439281985"/>
                    </a:ext>
                  </a:extLst>
                </a:gridCol>
                <a:gridCol w="1732590">
                  <a:extLst>
                    <a:ext uri="{9D8B030D-6E8A-4147-A177-3AD203B41FA5}">
                      <a16:colId xmlns:a16="http://schemas.microsoft.com/office/drawing/2014/main" val="1170784055"/>
                    </a:ext>
                  </a:extLst>
                </a:gridCol>
                <a:gridCol w="1625009">
                  <a:extLst>
                    <a:ext uri="{9D8B030D-6E8A-4147-A177-3AD203B41FA5}">
                      <a16:colId xmlns:a16="http://schemas.microsoft.com/office/drawing/2014/main" val="2795753442"/>
                    </a:ext>
                  </a:extLst>
                </a:gridCol>
              </a:tblGrid>
              <a:tr h="367465">
                <a:tc gridSpan="3">
                  <a:txBody>
                    <a:bodyPr/>
                    <a:lstStyle/>
                    <a:p>
                      <a:pPr algn="ctr"/>
                      <a:r>
                        <a:rPr lang="en-AU" sz="1400" dirty="0"/>
                        <a:t>Wireless Communication technologies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494661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2"/>
                          </a:solidFill>
                          <a:latin typeface="-apple-system"/>
                        </a:rPr>
                        <a:t>Short Range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2"/>
                          </a:solidFill>
                          <a:latin typeface="-apple-system"/>
                        </a:rPr>
                        <a:t>Long Range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8933439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endParaRPr lang="en-AU" sz="1600" b="1" dirty="0"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2"/>
                          </a:solidFill>
                          <a:latin typeface="-apple-system"/>
                        </a:rPr>
                        <a:t>Cellular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600" b="1" dirty="0">
                          <a:solidFill>
                            <a:schemeClr val="accent2"/>
                          </a:solidFill>
                          <a:latin typeface="-apple-system"/>
                        </a:rPr>
                        <a:t>LPWAN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269410"/>
                  </a:ext>
                </a:extLst>
              </a:tr>
              <a:tr h="408520"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Wifi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3G (GSM/CDMA)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LoRaWAN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400771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Bluetooth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4G (LTE)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SIGFOX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505802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Z-Wave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5G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Weightless-N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9302673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Zigbee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LTE Cat 0,1 &amp;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Ingenu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6361404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Thread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LTE-M1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Neul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493285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NFC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LTE-NB1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N-Wave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088659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RFID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NB-IoT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b="1" dirty="0"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6148675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EnOcean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b="1" dirty="0"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b="1" dirty="0"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74452"/>
                  </a:ext>
                </a:extLst>
              </a:tr>
              <a:tr h="367465">
                <a:tc>
                  <a:txBody>
                    <a:bodyPr/>
                    <a:lstStyle/>
                    <a:p>
                      <a:r>
                        <a:rPr lang="en-AU" sz="1600" b="1" dirty="0">
                          <a:latin typeface="-apple-system"/>
                        </a:rPr>
                        <a:t>6LoWPAN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b="1" dirty="0">
                        <a:latin typeface="-apple-syste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b="1" dirty="0">
                        <a:latin typeface="-apple-system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32227"/>
                  </a:ext>
                </a:extLst>
              </a:tr>
            </a:tbl>
          </a:graphicData>
        </a:graphic>
      </p:graphicFrame>
      <p:sp>
        <p:nvSpPr>
          <p:cNvPr id="57" name="TextBox 56">
            <a:extLst>
              <a:ext uri="{FF2B5EF4-FFF2-40B4-BE49-F238E27FC236}">
                <a16:creationId xmlns:a16="http://schemas.microsoft.com/office/drawing/2014/main" id="{7B1B3E75-77DD-4186-8216-6615C604FA45}"/>
              </a:ext>
            </a:extLst>
          </p:cNvPr>
          <p:cNvSpPr txBox="1"/>
          <p:nvPr/>
        </p:nvSpPr>
        <p:spPr>
          <a:xfrm>
            <a:off x="1686436" y="3534855"/>
            <a:ext cx="335302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-apple-system"/>
              </a:rPr>
              <a:t>IP, TCP, UDP, HTTPS, </a:t>
            </a:r>
          </a:p>
          <a:p>
            <a:pPr algn="ctr"/>
            <a:r>
              <a:rPr lang="en-US" sz="1600" b="1" dirty="0">
                <a:latin typeface="-apple-system"/>
              </a:rPr>
              <a:t>FTP, SMTP, SNMP</a:t>
            </a:r>
          </a:p>
          <a:p>
            <a:pPr algn="ctr"/>
            <a:endParaRPr lang="en-AU" sz="1600" b="1" dirty="0"/>
          </a:p>
        </p:txBody>
      </p:sp>
      <p:pic>
        <p:nvPicPr>
          <p:cNvPr id="59" name="Graphic 58" descr="Cloud outline">
            <a:extLst>
              <a:ext uri="{FF2B5EF4-FFF2-40B4-BE49-F238E27FC236}">
                <a16:creationId xmlns:a16="http://schemas.microsoft.com/office/drawing/2014/main" id="{0E4DBE9E-07EE-41E3-AB02-60B51EBCC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76758" y="1203226"/>
            <a:ext cx="1976411" cy="1976411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2C389A1C-9B47-444F-8ADA-BA57BDB93781}"/>
              </a:ext>
            </a:extLst>
          </p:cNvPr>
          <p:cNvSpPr txBox="1"/>
          <p:nvPr/>
        </p:nvSpPr>
        <p:spPr>
          <a:xfrm>
            <a:off x="4433871" y="2149283"/>
            <a:ext cx="3353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-apple-system"/>
              </a:rPr>
              <a:t>Cloud</a:t>
            </a:r>
          </a:p>
          <a:p>
            <a:pPr algn="ctr"/>
            <a:endParaRPr lang="en-AU" sz="1600" b="1" dirty="0"/>
          </a:p>
        </p:txBody>
      </p:sp>
      <p:sp>
        <p:nvSpPr>
          <p:cNvPr id="61" name="Callout: Right Arrow 60">
            <a:extLst>
              <a:ext uri="{FF2B5EF4-FFF2-40B4-BE49-F238E27FC236}">
                <a16:creationId xmlns:a16="http://schemas.microsoft.com/office/drawing/2014/main" id="{CAFF08BD-EE08-41F6-92CF-0FA86110C923}"/>
              </a:ext>
            </a:extLst>
          </p:cNvPr>
          <p:cNvSpPr/>
          <p:nvPr/>
        </p:nvSpPr>
        <p:spPr>
          <a:xfrm rot="16200000">
            <a:off x="5820128" y="2088821"/>
            <a:ext cx="689675" cy="1976411"/>
          </a:xfrm>
          <a:prstGeom prst="rightArrowCallout">
            <a:avLst>
              <a:gd name="adj1" fmla="val 36459"/>
              <a:gd name="adj2" fmla="val 25000"/>
              <a:gd name="adj3" fmla="val 21180"/>
              <a:gd name="adj4" fmla="val 359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7354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FD9F1054-7787-40E5-B343-8AAE8FF1F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Issues with OT/ICS security</a:t>
            </a:r>
          </a:p>
        </p:txBody>
      </p:sp>
      <p:pic>
        <p:nvPicPr>
          <p:cNvPr id="6" name="Graphic 5" descr="A grid with small circles">
            <a:extLst>
              <a:ext uri="{FF2B5EF4-FFF2-40B4-BE49-F238E27FC236}">
                <a16:creationId xmlns:a16="http://schemas.microsoft.com/office/drawing/2014/main" id="{D1708460-C5BC-4BFD-B46D-1AD7B25CB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DE85A-C6A9-40A0-BD3B-AD2EEE33CA5C}"/>
              </a:ext>
            </a:extLst>
          </p:cNvPr>
          <p:cNvSpPr txBox="1"/>
          <p:nvPr/>
        </p:nvSpPr>
        <p:spPr>
          <a:xfrm>
            <a:off x="481012" y="1820701"/>
            <a:ext cx="11229975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Proprietary systems managed by engineers (</a:t>
            </a:r>
            <a:r>
              <a:rPr lang="en-US" sz="2800" dirty="0">
                <a:solidFill>
                  <a:srgbClr val="C00000"/>
                </a:solidFill>
                <a:latin typeface="-apple-system"/>
              </a:rPr>
              <a:t>NOT IT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).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Not easy to upgrade / patch.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4292E"/>
                </a:solidFill>
                <a:latin typeface="-apple-system"/>
              </a:rPr>
              <a:t>Lack of encryption due to limited memory / processor power.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Specialized communications / protocols.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Systems designed without 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considering security</a:t>
            </a: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24292E"/>
              </a:solidFill>
              <a:latin typeface="-apple-system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24292E"/>
                </a:solidFill>
                <a:effectLst/>
                <a:latin typeface="-apple-system"/>
              </a:rPr>
              <a:t>Tailored attacks on physical control components.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229704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64DAEB0-6A3C-436F-A1C4-29F685DD2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C-I-A Triad versus A-I-C  Triad</a:t>
            </a:r>
          </a:p>
        </p:txBody>
      </p:sp>
      <p:pic>
        <p:nvPicPr>
          <p:cNvPr id="6" name="Graphic 5" descr="A grid with small circles">
            <a:extLst>
              <a:ext uri="{FF2B5EF4-FFF2-40B4-BE49-F238E27FC236}">
                <a16:creationId xmlns:a16="http://schemas.microsoft.com/office/drawing/2014/main" id="{B7B77E5C-6BBA-4D37-A5C2-EC73DF763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F96FBA77-4604-425A-AD46-116571A44A74}"/>
              </a:ext>
            </a:extLst>
          </p:cNvPr>
          <p:cNvSpPr/>
          <p:nvPr/>
        </p:nvSpPr>
        <p:spPr>
          <a:xfrm>
            <a:off x="1943099" y="3719137"/>
            <a:ext cx="2523157" cy="1881553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E7C48493-EE1F-4A1B-82EF-E19D0B157734}"/>
              </a:ext>
            </a:extLst>
          </p:cNvPr>
          <p:cNvSpPr/>
          <p:nvPr/>
        </p:nvSpPr>
        <p:spPr>
          <a:xfrm rot="10800000">
            <a:off x="7658101" y="3719138"/>
            <a:ext cx="2523157" cy="1881554"/>
          </a:xfrm>
          <a:prstGeom prst="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EC3EA4-3BF1-49CB-9973-29E3F3962479}"/>
              </a:ext>
            </a:extLst>
          </p:cNvPr>
          <p:cNvSpPr txBox="1"/>
          <p:nvPr/>
        </p:nvSpPr>
        <p:spPr>
          <a:xfrm>
            <a:off x="8102927" y="5495199"/>
            <a:ext cx="1633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Confidentiality</a:t>
            </a:r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819A1A-2234-407C-BFAD-79E20BE68411}"/>
              </a:ext>
            </a:extLst>
          </p:cNvPr>
          <p:cNvSpPr txBox="1"/>
          <p:nvPr/>
        </p:nvSpPr>
        <p:spPr>
          <a:xfrm>
            <a:off x="1416493" y="5565536"/>
            <a:ext cx="1633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Integrity</a:t>
            </a:r>
            <a:endParaRPr lang="en-A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38666E-E324-4CC2-A82B-2C3DCD4EC8DB}"/>
              </a:ext>
            </a:extLst>
          </p:cNvPr>
          <p:cNvSpPr txBox="1"/>
          <p:nvPr/>
        </p:nvSpPr>
        <p:spPr>
          <a:xfrm>
            <a:off x="3834337" y="5565536"/>
            <a:ext cx="1633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Availability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3FAAF-F82E-40D0-AEA1-A0DA2F0980A7}"/>
              </a:ext>
            </a:extLst>
          </p:cNvPr>
          <p:cNvSpPr txBox="1"/>
          <p:nvPr/>
        </p:nvSpPr>
        <p:spPr>
          <a:xfrm>
            <a:off x="7025988" y="3393739"/>
            <a:ext cx="1633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Availability</a:t>
            </a:r>
            <a:endParaRPr lang="en-AU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B3E5EE-7AD9-4120-BB82-7DDFD2A33163}"/>
              </a:ext>
            </a:extLst>
          </p:cNvPr>
          <p:cNvSpPr txBox="1"/>
          <p:nvPr/>
        </p:nvSpPr>
        <p:spPr>
          <a:xfrm>
            <a:off x="9632088" y="3393739"/>
            <a:ext cx="1098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Integrity</a:t>
            </a:r>
            <a:endParaRPr lang="en-A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9165D0-56F3-4456-BB21-23C3758374AD}"/>
              </a:ext>
            </a:extLst>
          </p:cNvPr>
          <p:cNvSpPr txBox="1"/>
          <p:nvPr/>
        </p:nvSpPr>
        <p:spPr>
          <a:xfrm>
            <a:off x="2387925" y="3428837"/>
            <a:ext cx="16335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-apple-system"/>
              </a:rPr>
              <a:t>Confidentiality</a:t>
            </a:r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2346F-C149-45A7-90C4-7A33B8D5E768}"/>
              </a:ext>
            </a:extLst>
          </p:cNvPr>
          <p:cNvSpPr txBox="1"/>
          <p:nvPr/>
        </p:nvSpPr>
        <p:spPr>
          <a:xfrm>
            <a:off x="1943099" y="6141391"/>
            <a:ext cx="252315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solidFill>
                  <a:schemeClr val="accent1">
                    <a:lumMod val="75000"/>
                  </a:schemeClr>
                </a:solidFill>
              </a:rPr>
              <a:t>IT  Security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996318-58A3-4D3C-85C1-A35156C9978C}"/>
              </a:ext>
            </a:extLst>
          </p:cNvPr>
          <p:cNvSpPr txBox="1"/>
          <p:nvPr/>
        </p:nvSpPr>
        <p:spPr>
          <a:xfrm>
            <a:off x="7181851" y="6141391"/>
            <a:ext cx="34756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4000" dirty="0">
                <a:solidFill>
                  <a:schemeClr val="accent2"/>
                </a:solidFill>
              </a:rPr>
              <a:t>ICS/OT Security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EBA23F-C59B-44BB-92B7-02EA2325855E}"/>
              </a:ext>
            </a:extLst>
          </p:cNvPr>
          <p:cNvSpPr txBox="1"/>
          <p:nvPr/>
        </p:nvSpPr>
        <p:spPr>
          <a:xfrm>
            <a:off x="393089" y="1691042"/>
            <a:ext cx="112299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IT Security - 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Importance is given to sensitive data such as PII, credit card, trade secrets &amp; intellectual property.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2"/>
                </a:solidFill>
                <a:latin typeface="-apple-system"/>
              </a:rPr>
              <a:t>ICS/OT Security - </a:t>
            </a:r>
            <a:r>
              <a:rPr lang="en-US" sz="2800" dirty="0">
                <a:solidFill>
                  <a:srgbClr val="24292E"/>
                </a:solidFill>
                <a:latin typeface="-apple-system"/>
              </a:rPr>
              <a:t>Industrial process &amp; Data Integrity is important. </a:t>
            </a:r>
            <a:endParaRPr lang="en-US" sz="2800" b="0" i="0" dirty="0">
              <a:solidFill>
                <a:srgbClr val="24292E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3067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269F556-7DF0-4395-9208-F026DD93BEC2}"/>
              </a:ext>
            </a:extLst>
          </p:cNvPr>
          <p:cNvSpPr/>
          <p:nvPr/>
        </p:nvSpPr>
        <p:spPr>
          <a:xfrm>
            <a:off x="5889012" y="3619951"/>
            <a:ext cx="2571921" cy="6218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rnd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A68FCA-6F72-40B4-A378-9DD66609E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Purdue Model (Revised from ENISA)</a:t>
            </a:r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87AFD31D-A700-4ABE-BD71-FDC668702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B9D3BA7-F0BE-4951-9D02-E48FF60B05E7}"/>
              </a:ext>
            </a:extLst>
          </p:cNvPr>
          <p:cNvSpPr/>
          <p:nvPr/>
        </p:nvSpPr>
        <p:spPr>
          <a:xfrm>
            <a:off x="959920" y="5838826"/>
            <a:ext cx="7691790" cy="511174"/>
          </a:xfrm>
          <a:prstGeom prst="rect">
            <a:avLst/>
          </a:prstGeom>
          <a:noFill/>
          <a:ln w="25400" cap="rnd"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0B4D17-0384-4179-89A9-3AA1124BA175}"/>
              </a:ext>
            </a:extLst>
          </p:cNvPr>
          <p:cNvSpPr/>
          <p:nvPr/>
        </p:nvSpPr>
        <p:spPr>
          <a:xfrm>
            <a:off x="959920" y="5062280"/>
            <a:ext cx="7691790" cy="509131"/>
          </a:xfrm>
          <a:prstGeom prst="rect">
            <a:avLst/>
          </a:prstGeom>
          <a:noFill/>
          <a:ln w="25400" cap="rnd"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FA3A2F3-FBC5-403E-83F2-7C21D39C7AEB}"/>
              </a:ext>
            </a:extLst>
          </p:cNvPr>
          <p:cNvSpPr/>
          <p:nvPr/>
        </p:nvSpPr>
        <p:spPr>
          <a:xfrm>
            <a:off x="959920" y="4561941"/>
            <a:ext cx="7691790" cy="501321"/>
          </a:xfrm>
          <a:prstGeom prst="rect">
            <a:avLst/>
          </a:prstGeom>
          <a:noFill/>
          <a:ln w="25400" cap="rnd"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A43E4B-E3DD-49F1-8323-41DEF3E2FB55}"/>
              </a:ext>
            </a:extLst>
          </p:cNvPr>
          <p:cNvSpPr/>
          <p:nvPr/>
        </p:nvSpPr>
        <p:spPr>
          <a:xfrm>
            <a:off x="959920" y="3550838"/>
            <a:ext cx="7691790" cy="742254"/>
          </a:xfrm>
          <a:prstGeom prst="rect">
            <a:avLst/>
          </a:prstGeom>
          <a:noFill/>
          <a:ln w="25400" cap="rnd"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50104-24A2-45BA-8A48-0476E058059A}"/>
              </a:ext>
            </a:extLst>
          </p:cNvPr>
          <p:cNvSpPr/>
          <p:nvPr/>
        </p:nvSpPr>
        <p:spPr>
          <a:xfrm>
            <a:off x="959920" y="1879731"/>
            <a:ext cx="7691790" cy="518244"/>
          </a:xfrm>
          <a:prstGeom prst="rect">
            <a:avLst/>
          </a:prstGeom>
          <a:noFill/>
          <a:ln w="25400" cap="rnd"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1A4795-CFD4-454C-B726-92BEF3EDE05A}"/>
              </a:ext>
            </a:extLst>
          </p:cNvPr>
          <p:cNvSpPr/>
          <p:nvPr/>
        </p:nvSpPr>
        <p:spPr>
          <a:xfrm>
            <a:off x="959920" y="2662689"/>
            <a:ext cx="7691790" cy="536167"/>
          </a:xfrm>
          <a:prstGeom prst="rect">
            <a:avLst/>
          </a:prstGeom>
          <a:noFill/>
          <a:ln w="25400" cap="rnd"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36673-22BA-443B-A3BE-966589537B6F}"/>
              </a:ext>
            </a:extLst>
          </p:cNvPr>
          <p:cNvSpPr txBox="1"/>
          <p:nvPr/>
        </p:nvSpPr>
        <p:spPr>
          <a:xfrm>
            <a:off x="959920" y="5897395"/>
            <a:ext cx="1903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/>
              <a:t>Level 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9A6693-EF85-46BE-AD95-4B7A198F7414}"/>
              </a:ext>
            </a:extLst>
          </p:cNvPr>
          <p:cNvSpPr txBox="1"/>
          <p:nvPr/>
        </p:nvSpPr>
        <p:spPr>
          <a:xfrm>
            <a:off x="947220" y="5103496"/>
            <a:ext cx="1903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/>
              <a:t>Level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F7B76A-BD55-4DC6-9FA5-2A127A1DA701}"/>
              </a:ext>
            </a:extLst>
          </p:cNvPr>
          <p:cNvSpPr txBox="1"/>
          <p:nvPr/>
        </p:nvSpPr>
        <p:spPr>
          <a:xfrm>
            <a:off x="959920" y="4612352"/>
            <a:ext cx="1903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/>
              <a:t>Level 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D0397-EF84-460D-B7C2-64297797EE9B}"/>
              </a:ext>
            </a:extLst>
          </p:cNvPr>
          <p:cNvSpPr txBox="1"/>
          <p:nvPr/>
        </p:nvSpPr>
        <p:spPr>
          <a:xfrm>
            <a:off x="959920" y="3747348"/>
            <a:ext cx="1903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/>
              <a:t>Level 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9861D9-C496-4E34-89E7-19DEC58866DA}"/>
              </a:ext>
            </a:extLst>
          </p:cNvPr>
          <p:cNvSpPr txBox="1"/>
          <p:nvPr/>
        </p:nvSpPr>
        <p:spPr>
          <a:xfrm>
            <a:off x="959920" y="2726116"/>
            <a:ext cx="1903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/>
              <a:t>Level 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711C09-CEE6-4526-A6E0-BA30C15DE2B6}"/>
              </a:ext>
            </a:extLst>
          </p:cNvPr>
          <p:cNvSpPr txBox="1"/>
          <p:nvPr/>
        </p:nvSpPr>
        <p:spPr>
          <a:xfrm>
            <a:off x="959920" y="1938948"/>
            <a:ext cx="1903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dirty="0"/>
              <a:t>Level 5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7189A2-6C9F-4EAD-9661-4188538FFEB9}"/>
              </a:ext>
            </a:extLst>
          </p:cNvPr>
          <p:cNvSpPr/>
          <p:nvPr/>
        </p:nvSpPr>
        <p:spPr>
          <a:xfrm>
            <a:off x="2016057" y="5871479"/>
            <a:ext cx="6444875" cy="4346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" cap="rnd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Manufacturing Processes and Equipment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872D08-0A8B-4FC5-82E1-4BE29A3E6DCD}"/>
              </a:ext>
            </a:extLst>
          </p:cNvPr>
          <p:cNvSpPr txBox="1"/>
          <p:nvPr/>
        </p:nvSpPr>
        <p:spPr>
          <a:xfrm>
            <a:off x="1728203" y="4628653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SCADA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2AB2EDF-5717-4CD3-8378-A93216414077}"/>
              </a:ext>
            </a:extLst>
          </p:cNvPr>
          <p:cNvSpPr txBox="1"/>
          <p:nvPr/>
        </p:nvSpPr>
        <p:spPr>
          <a:xfrm>
            <a:off x="3093410" y="4633226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RTUs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0351EC-5333-4734-B4D5-14BFDDD47FED}"/>
              </a:ext>
            </a:extLst>
          </p:cNvPr>
          <p:cNvSpPr txBox="1"/>
          <p:nvPr/>
        </p:nvSpPr>
        <p:spPr>
          <a:xfrm>
            <a:off x="4369563" y="4637799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PLCs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2EEAE5-5C7D-4162-99F3-B2C3CE9D0242}"/>
              </a:ext>
            </a:extLst>
          </p:cNvPr>
          <p:cNvSpPr txBox="1"/>
          <p:nvPr/>
        </p:nvSpPr>
        <p:spPr>
          <a:xfrm>
            <a:off x="5645716" y="4642372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DCS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607C90-8E13-4F9F-AB78-940A79786116}"/>
              </a:ext>
            </a:extLst>
          </p:cNvPr>
          <p:cNvSpPr txBox="1"/>
          <p:nvPr/>
        </p:nvSpPr>
        <p:spPr>
          <a:xfrm>
            <a:off x="5712850" y="3603414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Historian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17FEC62-819C-4FB3-B1E2-6F9E70A79A1D}"/>
              </a:ext>
            </a:extLst>
          </p:cNvPr>
          <p:cNvSpPr txBox="1"/>
          <p:nvPr/>
        </p:nvSpPr>
        <p:spPr>
          <a:xfrm>
            <a:off x="2508838" y="5100339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IIoT Sensors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BE1BAD-0EDE-4A77-A26E-EF40F0FC4830}"/>
              </a:ext>
            </a:extLst>
          </p:cNvPr>
          <p:cNvSpPr txBox="1"/>
          <p:nvPr/>
        </p:nvSpPr>
        <p:spPr>
          <a:xfrm>
            <a:off x="4802096" y="5108187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IIoT Actuators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563CEEB-A6B6-4D33-9344-5BEE71754E0C}"/>
              </a:ext>
            </a:extLst>
          </p:cNvPr>
          <p:cNvSpPr txBox="1"/>
          <p:nvPr/>
        </p:nvSpPr>
        <p:spPr>
          <a:xfrm>
            <a:off x="6470166" y="5112732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SIS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B50DC06-1514-4E9D-B654-D019A221DC24}"/>
              </a:ext>
            </a:extLst>
          </p:cNvPr>
          <p:cNvSpPr/>
          <p:nvPr/>
        </p:nvSpPr>
        <p:spPr>
          <a:xfrm>
            <a:off x="2016057" y="3614792"/>
            <a:ext cx="1537662" cy="2523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rnd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>
                <a:solidFill>
                  <a:srgbClr val="C00000"/>
                </a:solidFill>
              </a:rPr>
              <a:t>IIoT Apps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C3A6B10-8B69-4527-9BC4-6928D1CC7405}"/>
              </a:ext>
            </a:extLst>
          </p:cNvPr>
          <p:cNvSpPr/>
          <p:nvPr/>
        </p:nvSpPr>
        <p:spPr>
          <a:xfrm>
            <a:off x="2016057" y="3917662"/>
            <a:ext cx="1537662" cy="32413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rnd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>
                <a:solidFill>
                  <a:srgbClr val="C00000"/>
                </a:solidFill>
              </a:rPr>
              <a:t>Dashboards &amp; Displays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FF2708-D0F8-40A4-AF6D-691180269641}"/>
              </a:ext>
            </a:extLst>
          </p:cNvPr>
          <p:cNvSpPr/>
          <p:nvPr/>
        </p:nvSpPr>
        <p:spPr>
          <a:xfrm>
            <a:off x="4120485" y="3619950"/>
            <a:ext cx="1607542" cy="6218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3175" cap="rnd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IIoT Platform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C0BDB0-1ECE-4790-A48F-07C8DD90AD46}"/>
              </a:ext>
            </a:extLst>
          </p:cNvPr>
          <p:cNvSpPr txBox="1"/>
          <p:nvPr/>
        </p:nvSpPr>
        <p:spPr>
          <a:xfrm>
            <a:off x="6929969" y="3611896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MES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2A958D9-3907-4080-9580-EFA7FBDEEB1C}"/>
              </a:ext>
            </a:extLst>
          </p:cNvPr>
          <p:cNvSpPr/>
          <p:nvPr/>
        </p:nvSpPr>
        <p:spPr>
          <a:xfrm>
            <a:off x="2016058" y="2699425"/>
            <a:ext cx="6444874" cy="441126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 cap="rnd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0FB176-D610-44CE-8F41-F22A8086A017}"/>
              </a:ext>
            </a:extLst>
          </p:cNvPr>
          <p:cNvSpPr/>
          <p:nvPr/>
        </p:nvSpPr>
        <p:spPr>
          <a:xfrm>
            <a:off x="2016057" y="1935536"/>
            <a:ext cx="6444875" cy="4084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175" cap="rnd">
            <a:solidFill>
              <a:schemeClr val="accent2">
                <a:lumMod val="40000"/>
                <a:lumOff val="6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>
              <a:solidFill>
                <a:srgbClr val="C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0DFE75-6C8F-4D21-88A5-4A38D0F1EC72}"/>
              </a:ext>
            </a:extLst>
          </p:cNvPr>
          <p:cNvSpPr txBox="1"/>
          <p:nvPr/>
        </p:nvSpPr>
        <p:spPr>
          <a:xfrm>
            <a:off x="3039588" y="1954337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SaaS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0D713F-2CAE-4886-AF55-6498E30B5B55}"/>
              </a:ext>
            </a:extLst>
          </p:cNvPr>
          <p:cNvSpPr txBox="1"/>
          <p:nvPr/>
        </p:nvSpPr>
        <p:spPr>
          <a:xfrm>
            <a:off x="4472338" y="1944978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PaaS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E8CB8DF-00DF-44C8-832E-5F136EEA652E}"/>
              </a:ext>
            </a:extLst>
          </p:cNvPr>
          <p:cNvSpPr txBox="1"/>
          <p:nvPr/>
        </p:nvSpPr>
        <p:spPr>
          <a:xfrm>
            <a:off x="5893628" y="1941330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IaaS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A8B284-4BC4-4A06-AF54-069E4A685970}"/>
              </a:ext>
            </a:extLst>
          </p:cNvPr>
          <p:cNvSpPr txBox="1"/>
          <p:nvPr/>
        </p:nvSpPr>
        <p:spPr>
          <a:xfrm>
            <a:off x="1825280" y="2723573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ERP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3BEF99F-1F66-49C3-9951-7EBE37340B48}"/>
              </a:ext>
            </a:extLst>
          </p:cNvPr>
          <p:cNvSpPr txBox="1"/>
          <p:nvPr/>
        </p:nvSpPr>
        <p:spPr>
          <a:xfrm>
            <a:off x="2690640" y="2729932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SCM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D27F32-5ADD-4022-A267-F890ECF6D365}"/>
              </a:ext>
            </a:extLst>
          </p:cNvPr>
          <p:cNvSpPr txBox="1"/>
          <p:nvPr/>
        </p:nvSpPr>
        <p:spPr>
          <a:xfrm>
            <a:off x="3660850" y="2731503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S&amp;OP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453ED01-B278-4303-BFAC-0FBE0A71BE4C}"/>
              </a:ext>
            </a:extLst>
          </p:cNvPr>
          <p:cNvSpPr txBox="1"/>
          <p:nvPr/>
        </p:nvSpPr>
        <p:spPr>
          <a:xfrm>
            <a:off x="4631060" y="2728339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CRM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A44325-746A-43F3-ACDA-A7E2ED21EBE8}"/>
              </a:ext>
            </a:extLst>
          </p:cNvPr>
          <p:cNvSpPr txBox="1"/>
          <p:nvPr/>
        </p:nvSpPr>
        <p:spPr>
          <a:xfrm>
            <a:off x="6552430" y="2737875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TPS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089433-F2F5-4C2E-B440-44293EDB2D98}"/>
              </a:ext>
            </a:extLst>
          </p:cNvPr>
          <p:cNvSpPr txBox="1"/>
          <p:nvPr/>
        </p:nvSpPr>
        <p:spPr>
          <a:xfrm>
            <a:off x="5601270" y="2733119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MRP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B21077-5760-4F28-94CA-FE961F6BE038}"/>
              </a:ext>
            </a:extLst>
          </p:cNvPr>
          <p:cNvSpPr txBox="1"/>
          <p:nvPr/>
        </p:nvSpPr>
        <p:spPr>
          <a:xfrm>
            <a:off x="5793624" y="3872960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WMS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070B8A-60F5-4E74-B244-3C818EA77861}"/>
              </a:ext>
            </a:extLst>
          </p:cNvPr>
          <p:cNvSpPr txBox="1"/>
          <p:nvPr/>
        </p:nvSpPr>
        <p:spPr>
          <a:xfrm>
            <a:off x="6845794" y="3872960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Track &amp; Trace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CD387F7-1D9E-4DC0-842A-813CE2460CA3}"/>
              </a:ext>
            </a:extLst>
          </p:cNvPr>
          <p:cNvSpPr txBox="1"/>
          <p:nvPr/>
        </p:nvSpPr>
        <p:spPr>
          <a:xfrm>
            <a:off x="6921868" y="4646947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HMI</a:t>
            </a:r>
          </a:p>
        </p:txBody>
      </p:sp>
      <p:pic>
        <p:nvPicPr>
          <p:cNvPr id="50" name="Graphic 49" descr="Wi-Fi outline">
            <a:extLst>
              <a:ext uri="{FF2B5EF4-FFF2-40B4-BE49-F238E27FC236}">
                <a16:creationId xmlns:a16="http://schemas.microsoft.com/office/drawing/2014/main" id="{08CB512E-E2F6-4711-85A9-F11BF3B90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497" y="5196297"/>
            <a:ext cx="236268" cy="236268"/>
          </a:xfrm>
          <a:prstGeom prst="rect">
            <a:avLst/>
          </a:prstGeom>
        </p:spPr>
      </p:pic>
      <p:pic>
        <p:nvPicPr>
          <p:cNvPr id="51" name="Graphic 50" descr="Wi-Fi outline">
            <a:extLst>
              <a:ext uri="{FF2B5EF4-FFF2-40B4-BE49-F238E27FC236}">
                <a16:creationId xmlns:a16="http://schemas.microsoft.com/office/drawing/2014/main" id="{AB4DF3F0-731E-475A-AB23-CAE3CA36B1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03241" y="5209451"/>
            <a:ext cx="246240" cy="246240"/>
          </a:xfrm>
          <a:prstGeom prst="rect">
            <a:avLst/>
          </a:prstGeom>
        </p:spPr>
      </p:pic>
      <p:pic>
        <p:nvPicPr>
          <p:cNvPr id="52" name="Graphic 51" descr="Wi-Fi outline">
            <a:extLst>
              <a:ext uri="{FF2B5EF4-FFF2-40B4-BE49-F238E27FC236}">
                <a16:creationId xmlns:a16="http://schemas.microsoft.com/office/drawing/2014/main" id="{A51E8FA1-AF6F-4B09-B0C3-C7E838DEC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5488" y="5228936"/>
            <a:ext cx="230904" cy="230904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7E1868E-A235-4F15-BB76-F563D8626105}"/>
              </a:ext>
            </a:extLst>
          </p:cNvPr>
          <p:cNvCxnSpPr>
            <a:cxnSpLocks/>
          </p:cNvCxnSpPr>
          <p:nvPr/>
        </p:nvCxnSpPr>
        <p:spPr>
          <a:xfrm flipV="1">
            <a:off x="7175016" y="5577761"/>
            <a:ext cx="0" cy="26106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87B48CE-A079-4D5D-A95C-6686C6A5ADDA}"/>
              </a:ext>
            </a:extLst>
          </p:cNvPr>
          <p:cNvCxnSpPr>
            <a:cxnSpLocks/>
          </p:cNvCxnSpPr>
          <p:nvPr/>
        </p:nvCxnSpPr>
        <p:spPr>
          <a:xfrm flipV="1">
            <a:off x="2902761" y="5577761"/>
            <a:ext cx="0" cy="26106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8CAABCA6-FF51-4448-A2A2-CC87D986CC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3499933" y="4359919"/>
            <a:ext cx="23126" cy="2029730"/>
          </a:xfrm>
          <a:prstGeom prst="bentConnector3">
            <a:avLst>
              <a:gd name="adj1" fmla="val 694962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8A60FB3C-CFF9-48D0-9846-6C96CEA0B3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610218" y="4242211"/>
            <a:ext cx="279" cy="2084087"/>
          </a:xfrm>
          <a:prstGeom prst="bentConnector3">
            <a:avLst>
              <a:gd name="adj1" fmla="val 56999642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5C64E691-8700-4328-8A6E-D74814BD12E4}"/>
              </a:ext>
            </a:extLst>
          </p:cNvPr>
          <p:cNvCxnSpPr>
            <a:cxnSpLocks/>
          </p:cNvCxnSpPr>
          <p:nvPr/>
        </p:nvCxnSpPr>
        <p:spPr>
          <a:xfrm>
            <a:off x="4481999" y="4241799"/>
            <a:ext cx="0" cy="103364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BC888DCC-E4C1-4F14-A5B3-DEA3DFA728B1}"/>
              </a:ext>
            </a:extLst>
          </p:cNvPr>
          <p:cNvCxnSpPr>
            <a:cxnSpLocks/>
          </p:cNvCxnSpPr>
          <p:nvPr/>
        </p:nvCxnSpPr>
        <p:spPr>
          <a:xfrm flipV="1">
            <a:off x="4210748" y="4293092"/>
            <a:ext cx="0" cy="26106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29921FAA-7D7F-4DE0-A3E9-7220CD87F7C6}"/>
              </a:ext>
            </a:extLst>
          </p:cNvPr>
          <p:cNvCxnSpPr>
            <a:cxnSpLocks/>
          </p:cNvCxnSpPr>
          <p:nvPr/>
        </p:nvCxnSpPr>
        <p:spPr>
          <a:xfrm flipV="1">
            <a:off x="6623320" y="4293092"/>
            <a:ext cx="0" cy="261065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17F10AD-2074-4F62-974C-C943122D0EF4}"/>
              </a:ext>
            </a:extLst>
          </p:cNvPr>
          <p:cNvCxnSpPr>
            <a:cxnSpLocks/>
          </p:cNvCxnSpPr>
          <p:nvPr/>
        </p:nvCxnSpPr>
        <p:spPr>
          <a:xfrm flipH="1">
            <a:off x="3553719" y="4098783"/>
            <a:ext cx="566766" cy="0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3BCE4356-A114-44DD-96BC-8C48CE14492A}"/>
              </a:ext>
            </a:extLst>
          </p:cNvPr>
          <p:cNvCxnSpPr>
            <a:cxnSpLocks/>
          </p:cNvCxnSpPr>
          <p:nvPr/>
        </p:nvCxnSpPr>
        <p:spPr>
          <a:xfrm flipH="1">
            <a:off x="3553719" y="3747348"/>
            <a:ext cx="566766" cy="0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464319DA-DAC5-475A-BD83-383DF000CB2E}"/>
              </a:ext>
            </a:extLst>
          </p:cNvPr>
          <p:cNvCxnSpPr>
            <a:cxnSpLocks/>
          </p:cNvCxnSpPr>
          <p:nvPr/>
        </p:nvCxnSpPr>
        <p:spPr>
          <a:xfrm flipH="1">
            <a:off x="2016057" y="3359998"/>
            <a:ext cx="3711970" cy="0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79271A7-A534-41ED-90E3-7D71AB811015}"/>
              </a:ext>
            </a:extLst>
          </p:cNvPr>
          <p:cNvCxnSpPr>
            <a:cxnSpLocks/>
          </p:cNvCxnSpPr>
          <p:nvPr/>
        </p:nvCxnSpPr>
        <p:spPr>
          <a:xfrm flipH="1">
            <a:off x="2024946" y="2483698"/>
            <a:ext cx="6444875" cy="0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8A7ED225-9DFA-44DB-ACEE-33C0EF1AFAA7}"/>
              </a:ext>
            </a:extLst>
          </p:cNvPr>
          <p:cNvCxnSpPr>
            <a:cxnSpLocks/>
          </p:cNvCxnSpPr>
          <p:nvPr/>
        </p:nvCxnSpPr>
        <p:spPr>
          <a:xfrm flipV="1">
            <a:off x="3812136" y="3198856"/>
            <a:ext cx="0" cy="16114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23539EE9-4A78-4209-BF4B-78098388007B}"/>
              </a:ext>
            </a:extLst>
          </p:cNvPr>
          <p:cNvCxnSpPr>
            <a:cxnSpLocks/>
          </p:cNvCxnSpPr>
          <p:nvPr/>
        </p:nvCxnSpPr>
        <p:spPr>
          <a:xfrm flipV="1">
            <a:off x="7172388" y="3198856"/>
            <a:ext cx="0" cy="161142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7ABDCA9-C08F-47A8-82E4-76D551049423}"/>
              </a:ext>
            </a:extLst>
          </p:cNvPr>
          <p:cNvCxnSpPr>
            <a:cxnSpLocks/>
          </p:cNvCxnSpPr>
          <p:nvPr/>
        </p:nvCxnSpPr>
        <p:spPr>
          <a:xfrm flipH="1">
            <a:off x="5895362" y="3359998"/>
            <a:ext cx="2557885" cy="0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547AD6BC-1A4B-4AE6-8B82-7F3463BE78AA}"/>
              </a:ext>
            </a:extLst>
          </p:cNvPr>
          <p:cNvCxnSpPr>
            <a:cxnSpLocks/>
          </p:cNvCxnSpPr>
          <p:nvPr/>
        </p:nvCxnSpPr>
        <p:spPr>
          <a:xfrm>
            <a:off x="3062836" y="2524190"/>
            <a:ext cx="0" cy="12637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86AA0D6-6567-4835-90CF-8F5D79795016}"/>
              </a:ext>
            </a:extLst>
          </p:cNvPr>
          <p:cNvCxnSpPr>
            <a:cxnSpLocks/>
          </p:cNvCxnSpPr>
          <p:nvPr/>
        </p:nvCxnSpPr>
        <p:spPr>
          <a:xfrm>
            <a:off x="7685636" y="2524190"/>
            <a:ext cx="0" cy="126379"/>
          </a:xfrm>
          <a:prstGeom prst="straightConnector1">
            <a:avLst/>
          </a:prstGeom>
          <a:ln w="508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F9457CA5-50D3-481E-9DE1-C91767CB2921}"/>
              </a:ext>
            </a:extLst>
          </p:cNvPr>
          <p:cNvSpPr txBox="1"/>
          <p:nvPr/>
        </p:nvSpPr>
        <p:spPr>
          <a:xfrm>
            <a:off x="7363890" y="2733096"/>
            <a:ext cx="1525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dirty="0">
                <a:solidFill>
                  <a:srgbClr val="C00000"/>
                </a:solidFill>
              </a:rPr>
              <a:t>ESS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37BC8A6-113B-4E69-A2D7-AB0158CC5220}"/>
              </a:ext>
            </a:extLst>
          </p:cNvPr>
          <p:cNvCxnSpPr>
            <a:cxnSpLocks/>
          </p:cNvCxnSpPr>
          <p:nvPr/>
        </p:nvCxnSpPr>
        <p:spPr>
          <a:xfrm>
            <a:off x="8815832" y="1873381"/>
            <a:ext cx="0" cy="644459"/>
          </a:xfrm>
          <a:prstGeom prst="line">
            <a:avLst/>
          </a:prstGeom>
          <a:ln w="1016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F716D12-6A53-420D-A127-927E3F9CC94E}"/>
              </a:ext>
            </a:extLst>
          </p:cNvPr>
          <p:cNvCxnSpPr>
            <a:cxnSpLocks/>
          </p:cNvCxnSpPr>
          <p:nvPr/>
        </p:nvCxnSpPr>
        <p:spPr>
          <a:xfrm>
            <a:off x="8815832" y="2600311"/>
            <a:ext cx="0" cy="1762139"/>
          </a:xfrm>
          <a:prstGeom prst="line">
            <a:avLst/>
          </a:prstGeom>
          <a:ln w="101600">
            <a:solidFill>
              <a:srgbClr val="002D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671454AC-B452-4466-8600-5609C269A45C}"/>
              </a:ext>
            </a:extLst>
          </p:cNvPr>
          <p:cNvCxnSpPr>
            <a:cxnSpLocks/>
          </p:cNvCxnSpPr>
          <p:nvPr/>
        </p:nvCxnSpPr>
        <p:spPr>
          <a:xfrm>
            <a:off x="8822182" y="4411783"/>
            <a:ext cx="0" cy="1296510"/>
          </a:xfrm>
          <a:prstGeom prst="line">
            <a:avLst/>
          </a:prstGeom>
          <a:ln w="101600">
            <a:solidFill>
              <a:srgbClr val="0067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06B7A047-2028-4FD9-8F72-E447CE39A667}"/>
              </a:ext>
            </a:extLst>
          </p:cNvPr>
          <p:cNvCxnSpPr>
            <a:cxnSpLocks/>
          </p:cNvCxnSpPr>
          <p:nvPr/>
        </p:nvCxnSpPr>
        <p:spPr>
          <a:xfrm>
            <a:off x="8828532" y="5772545"/>
            <a:ext cx="0" cy="590155"/>
          </a:xfrm>
          <a:prstGeom prst="line">
            <a:avLst/>
          </a:prstGeom>
          <a:ln w="1016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A6F6B6F4-9003-4DB0-83B5-99AD4B2D2B53}"/>
              </a:ext>
            </a:extLst>
          </p:cNvPr>
          <p:cNvSpPr txBox="1"/>
          <p:nvPr/>
        </p:nvSpPr>
        <p:spPr>
          <a:xfrm>
            <a:off x="8957019" y="5838826"/>
            <a:ext cx="21881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Manufacturing processes and machinery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67D03890-4886-4515-A9A2-76AE1F32CD43}"/>
              </a:ext>
            </a:extLst>
          </p:cNvPr>
          <p:cNvSpPr txBox="1"/>
          <p:nvPr/>
        </p:nvSpPr>
        <p:spPr>
          <a:xfrm>
            <a:off x="8903391" y="4733464"/>
            <a:ext cx="218818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Industrial control and supervision devices and systems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171B5E7-435C-46D4-ACC0-CF3A7291F1D0}"/>
              </a:ext>
            </a:extLst>
          </p:cNvPr>
          <p:cNvSpPr txBox="1"/>
          <p:nvPr/>
        </p:nvSpPr>
        <p:spPr>
          <a:xfrm>
            <a:off x="8914323" y="3113344"/>
            <a:ext cx="21881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Production and supply chain management and planning (manufacturing and enterprise operations)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7CE953F-6D66-4A09-A0AE-96A461F183D5}"/>
              </a:ext>
            </a:extLst>
          </p:cNvPr>
          <p:cNvSpPr txBox="1"/>
          <p:nvPr/>
        </p:nvSpPr>
        <p:spPr>
          <a:xfrm>
            <a:off x="8888919" y="2039934"/>
            <a:ext cx="2188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/>
              <a:t>Third Parties Services</a:t>
            </a:r>
          </a:p>
        </p:txBody>
      </p:sp>
      <p:pic>
        <p:nvPicPr>
          <p:cNvPr id="138" name="Graphic 137" descr="Cloud outline">
            <a:extLst>
              <a:ext uri="{FF2B5EF4-FFF2-40B4-BE49-F238E27FC236}">
                <a16:creationId xmlns:a16="http://schemas.microsoft.com/office/drawing/2014/main" id="{1578150E-1A88-4BFD-815C-7F07B82FFB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8010" y="1897777"/>
            <a:ext cx="459681" cy="459681"/>
          </a:xfrm>
          <a:prstGeom prst="rect">
            <a:avLst/>
          </a:prstGeom>
        </p:spPr>
      </p:pic>
      <p:pic>
        <p:nvPicPr>
          <p:cNvPr id="139" name="Graphic 138" descr="Cloud outline">
            <a:extLst>
              <a:ext uri="{FF2B5EF4-FFF2-40B4-BE49-F238E27FC236}">
                <a16:creationId xmlns:a16="http://schemas.microsoft.com/office/drawing/2014/main" id="{24B7413A-DCCF-485C-A147-51E9DFC8B2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74810" y="3544488"/>
            <a:ext cx="422138" cy="422138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DE348B5-3F59-4CC7-8F50-3A906F36DF66}"/>
              </a:ext>
            </a:extLst>
          </p:cNvPr>
          <p:cNvCxnSpPr>
            <a:cxnSpLocks/>
          </p:cNvCxnSpPr>
          <p:nvPr/>
        </p:nvCxnSpPr>
        <p:spPr>
          <a:xfrm>
            <a:off x="2496631" y="4922871"/>
            <a:ext cx="0" cy="337218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753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1ECC76D-3EDE-41EC-804B-4D7A79228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608666"/>
          </a:xfrm>
          <a:solidFill>
            <a:srgbClr val="0067B4"/>
          </a:solidFill>
        </p:spPr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     Threat Model</a:t>
            </a:r>
          </a:p>
        </p:txBody>
      </p:sp>
      <p:pic>
        <p:nvPicPr>
          <p:cNvPr id="5" name="Graphic 4" descr="A grid with small circles">
            <a:extLst>
              <a:ext uri="{FF2B5EF4-FFF2-40B4-BE49-F238E27FC236}">
                <a16:creationId xmlns:a16="http://schemas.microsoft.com/office/drawing/2014/main" id="{8B1051ED-CF96-4E7F-AB99-9A9D0DDF6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41477" y="-273657"/>
            <a:ext cx="2094358" cy="20943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9BD92B-8F7E-4D28-B08D-CE12DEDC24D4}"/>
              </a:ext>
            </a:extLst>
          </p:cNvPr>
          <p:cNvSpPr/>
          <p:nvPr/>
        </p:nvSpPr>
        <p:spPr>
          <a:xfrm>
            <a:off x="2155596" y="2608362"/>
            <a:ext cx="9354532" cy="83898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D927F1-4166-4B34-A4DE-5A3D8845DC6B}"/>
              </a:ext>
            </a:extLst>
          </p:cNvPr>
          <p:cNvSpPr/>
          <p:nvPr/>
        </p:nvSpPr>
        <p:spPr>
          <a:xfrm>
            <a:off x="2155595" y="3915579"/>
            <a:ext cx="9354531" cy="838986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DBC2E4-49F8-425F-8CC8-6271132566E3}"/>
              </a:ext>
            </a:extLst>
          </p:cNvPr>
          <p:cNvSpPr/>
          <p:nvPr/>
        </p:nvSpPr>
        <p:spPr>
          <a:xfrm>
            <a:off x="2155596" y="5235718"/>
            <a:ext cx="9354530" cy="1583702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6909E-FAFA-48CF-9ADA-7865D872396F}"/>
              </a:ext>
            </a:extLst>
          </p:cNvPr>
          <p:cNvSpPr txBox="1"/>
          <p:nvPr/>
        </p:nvSpPr>
        <p:spPr>
          <a:xfrm>
            <a:off x="5279248" y="2797022"/>
            <a:ext cx="1903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/>
              <a:t>IT Network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A318E5-7C24-4816-BDA3-B2907F58F91B}"/>
              </a:ext>
            </a:extLst>
          </p:cNvPr>
          <p:cNvSpPr txBox="1"/>
          <p:nvPr/>
        </p:nvSpPr>
        <p:spPr>
          <a:xfrm>
            <a:off x="5279248" y="4073462"/>
            <a:ext cx="20736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/>
              <a:t>OT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B3C583-5E18-4BBB-9D5C-D62B7B896765}"/>
              </a:ext>
            </a:extLst>
          </p:cNvPr>
          <p:cNvSpPr txBox="1"/>
          <p:nvPr/>
        </p:nvSpPr>
        <p:spPr>
          <a:xfrm>
            <a:off x="4177682" y="5198942"/>
            <a:ext cx="73968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/>
              <a:t>OT Network (EMS, SCADA, GMS)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C6A0AB-086E-40F6-8E13-C6D81ADFB3AD}"/>
              </a:ext>
            </a:extLst>
          </p:cNvPr>
          <p:cNvSpPr txBox="1"/>
          <p:nvPr/>
        </p:nvSpPr>
        <p:spPr>
          <a:xfrm>
            <a:off x="8088602" y="2608362"/>
            <a:ext cx="3010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-apple-system"/>
              </a:rPr>
              <a:t>Level 4 or 5: Corporate desktop, Remote access workstation, domain server, webserver </a:t>
            </a:r>
            <a:endParaRPr lang="en-AU" sz="1600" dirty="0"/>
          </a:p>
        </p:txBody>
      </p:sp>
      <p:pic>
        <p:nvPicPr>
          <p:cNvPr id="14" name="Graphic 13" descr="Exclamation mark with solid fill">
            <a:extLst>
              <a:ext uri="{FF2B5EF4-FFF2-40B4-BE49-F238E27FC236}">
                <a16:creationId xmlns:a16="http://schemas.microsoft.com/office/drawing/2014/main" id="{6D7C88D0-BD33-4345-9DC4-274082D0A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3323" y="3062177"/>
            <a:ext cx="335480" cy="335480"/>
          </a:xfrm>
          <a:prstGeom prst="rect">
            <a:avLst/>
          </a:prstGeom>
        </p:spPr>
      </p:pic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48745410-C9E1-40B6-B51F-9161920AC692}"/>
              </a:ext>
            </a:extLst>
          </p:cNvPr>
          <p:cNvSpPr/>
          <p:nvPr/>
        </p:nvSpPr>
        <p:spPr>
          <a:xfrm>
            <a:off x="10660912" y="2884967"/>
            <a:ext cx="541552" cy="512690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AAD7C1-E27C-4A8E-8C85-5AA311F606B8}"/>
              </a:ext>
            </a:extLst>
          </p:cNvPr>
          <p:cNvSpPr txBox="1"/>
          <p:nvPr/>
        </p:nvSpPr>
        <p:spPr>
          <a:xfrm>
            <a:off x="7671843" y="3891357"/>
            <a:ext cx="342696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-apple-system"/>
              </a:rPr>
              <a:t>Level 1,2 &amp;3: EMS,SCADA, GMS</a:t>
            </a:r>
          </a:p>
          <a:p>
            <a:r>
              <a:rPr lang="en-US" sz="1600" dirty="0">
                <a:latin typeface="-apple-system"/>
              </a:rPr>
              <a:t>                         HMI, Historian, EWS</a:t>
            </a:r>
          </a:p>
          <a:p>
            <a:r>
              <a:rPr lang="en-US" sz="1600" dirty="0">
                <a:latin typeface="-apple-system"/>
              </a:rPr>
              <a:t>                         PLC, IED, RTU, Meter  </a:t>
            </a:r>
            <a:endParaRPr lang="en-AU" sz="1600" dirty="0"/>
          </a:p>
        </p:txBody>
      </p:sp>
      <p:pic>
        <p:nvPicPr>
          <p:cNvPr id="17" name="Graphic 16" descr="Exclamation mark with solid fill">
            <a:extLst>
              <a:ext uri="{FF2B5EF4-FFF2-40B4-BE49-F238E27FC236}">
                <a16:creationId xmlns:a16="http://schemas.microsoft.com/office/drawing/2014/main" id="{C6A2C21E-6C2B-4277-BC6D-841699ECD4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3323" y="4345172"/>
            <a:ext cx="335480" cy="33548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BDC5955-DAD9-4A76-9527-FC7512CE5741}"/>
              </a:ext>
            </a:extLst>
          </p:cNvPr>
          <p:cNvSpPr/>
          <p:nvPr/>
        </p:nvSpPr>
        <p:spPr>
          <a:xfrm>
            <a:off x="10660912" y="4167962"/>
            <a:ext cx="541552" cy="512690"/>
          </a:xfrm>
          <a:prstGeom prst="triangl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1D4C748-9B68-436F-9BBE-9BDEDA7A82E6}"/>
              </a:ext>
            </a:extLst>
          </p:cNvPr>
          <p:cNvSpPr/>
          <p:nvPr/>
        </p:nvSpPr>
        <p:spPr>
          <a:xfrm rot="5400000">
            <a:off x="6663730" y="2105081"/>
            <a:ext cx="523220" cy="446566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6000">
                <a:schemeClr val="accent1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7339270-6119-4B2B-A6AA-D1E71EFD1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873" y="4152259"/>
            <a:ext cx="525797" cy="444423"/>
          </a:xfrm>
          <a:prstGeom prst="rect">
            <a:avLst/>
          </a:prstGeom>
        </p:spPr>
      </p:pic>
      <p:pic>
        <p:nvPicPr>
          <p:cNvPr id="23" name="Graphic 22" descr="Detective female with solid fill">
            <a:extLst>
              <a:ext uri="{FF2B5EF4-FFF2-40B4-BE49-F238E27FC236}">
                <a16:creationId xmlns:a16="http://schemas.microsoft.com/office/drawing/2014/main" id="{7CCAA1F3-5E82-4415-AA07-D49EA8ECC8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4016" y="1720951"/>
            <a:ext cx="523220" cy="523220"/>
          </a:xfrm>
          <a:prstGeom prst="rect">
            <a:avLst/>
          </a:prstGeom>
        </p:spPr>
      </p:pic>
      <p:pic>
        <p:nvPicPr>
          <p:cNvPr id="25" name="Graphic 24" descr="Programmer female with solid fill">
            <a:extLst>
              <a:ext uri="{FF2B5EF4-FFF2-40B4-BE49-F238E27FC236}">
                <a16:creationId xmlns:a16="http://schemas.microsoft.com/office/drawing/2014/main" id="{66546A20-4094-46BF-83E9-E4616F900D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7323" y="1972858"/>
            <a:ext cx="512210" cy="512210"/>
          </a:xfrm>
          <a:prstGeom prst="rect">
            <a:avLst/>
          </a:prstGeom>
        </p:spPr>
      </p:pic>
      <p:pic>
        <p:nvPicPr>
          <p:cNvPr id="27" name="Graphic 26" descr="Syncing cloud outline">
            <a:extLst>
              <a:ext uri="{FF2B5EF4-FFF2-40B4-BE49-F238E27FC236}">
                <a16:creationId xmlns:a16="http://schemas.microsoft.com/office/drawing/2014/main" id="{851102F6-08F5-4323-98F2-22EC74516B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564391" y="1459372"/>
            <a:ext cx="768530" cy="768530"/>
          </a:xfrm>
          <a:prstGeom prst="rect">
            <a:avLst/>
          </a:prstGeom>
        </p:spPr>
      </p:pic>
      <p:pic>
        <p:nvPicPr>
          <p:cNvPr id="28" name="Graphic 27" descr="Programmer female with solid fill">
            <a:extLst>
              <a:ext uri="{FF2B5EF4-FFF2-40B4-BE49-F238E27FC236}">
                <a16:creationId xmlns:a16="http://schemas.microsoft.com/office/drawing/2014/main" id="{FD387A1A-7631-4550-9EA2-65EA91E186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1874" y="5729496"/>
            <a:ext cx="533668" cy="53366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F8A8649C-68FC-41B5-A818-CA876326B54D}"/>
              </a:ext>
            </a:extLst>
          </p:cNvPr>
          <p:cNvSpPr/>
          <p:nvPr/>
        </p:nvSpPr>
        <p:spPr>
          <a:xfrm rot="5400000">
            <a:off x="6689719" y="3453719"/>
            <a:ext cx="471242" cy="446566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6000">
                <a:schemeClr val="accent1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1D1FD3F3-6275-4A4A-B9F4-766FD6149D99}"/>
              </a:ext>
            </a:extLst>
          </p:cNvPr>
          <p:cNvSpPr/>
          <p:nvPr/>
        </p:nvSpPr>
        <p:spPr>
          <a:xfrm rot="5400000">
            <a:off x="6703895" y="4769977"/>
            <a:ext cx="471242" cy="446566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6000">
                <a:schemeClr val="accent1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D928C1-462D-4761-ABBB-D53BE88FFD0F}"/>
              </a:ext>
            </a:extLst>
          </p:cNvPr>
          <p:cNvSpPr txBox="1"/>
          <p:nvPr/>
        </p:nvSpPr>
        <p:spPr>
          <a:xfrm>
            <a:off x="4326858" y="2232777"/>
            <a:ext cx="2453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-apple-system"/>
              </a:rPr>
              <a:t>Nation-state, Terrorists</a:t>
            </a:r>
            <a:endParaRPr lang="en-AU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69733A-7C79-423B-9CCC-4B09AE8220AD}"/>
              </a:ext>
            </a:extLst>
          </p:cNvPr>
          <p:cNvSpPr txBox="1"/>
          <p:nvPr/>
        </p:nvSpPr>
        <p:spPr>
          <a:xfrm>
            <a:off x="4888710" y="1970856"/>
            <a:ext cx="245333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-apple-system"/>
              </a:rPr>
              <a:t>Cybercriminal</a:t>
            </a:r>
            <a:endParaRPr lang="en-AU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8ECE0A-38A2-4512-9BA7-D651185C1D7E}"/>
              </a:ext>
            </a:extLst>
          </p:cNvPr>
          <p:cNvSpPr txBox="1"/>
          <p:nvPr/>
        </p:nvSpPr>
        <p:spPr>
          <a:xfrm>
            <a:off x="1036125" y="4512912"/>
            <a:ext cx="1078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-apple-system"/>
              </a:rPr>
              <a:t>Insider</a:t>
            </a:r>
            <a:endParaRPr lang="en-AU" sz="1600" dirty="0"/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98B9B1A-4F8F-4416-9883-307DBD0C1361}"/>
              </a:ext>
            </a:extLst>
          </p:cNvPr>
          <p:cNvSpPr/>
          <p:nvPr/>
        </p:nvSpPr>
        <p:spPr>
          <a:xfrm>
            <a:off x="1632375" y="4150116"/>
            <a:ext cx="523220" cy="446566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6000">
                <a:schemeClr val="accent1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AF962DD-19B9-45B5-9877-33B5C41F8F29}"/>
              </a:ext>
            </a:extLst>
          </p:cNvPr>
          <p:cNvSpPr/>
          <p:nvPr/>
        </p:nvSpPr>
        <p:spPr>
          <a:xfrm>
            <a:off x="1627715" y="5804286"/>
            <a:ext cx="523220" cy="446566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6000">
                <a:schemeClr val="accent1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1A494C-01DC-4A56-BFE1-D5F2DEFA5CB7}"/>
              </a:ext>
            </a:extLst>
          </p:cNvPr>
          <p:cNvSpPr txBox="1"/>
          <p:nvPr/>
        </p:nvSpPr>
        <p:spPr>
          <a:xfrm>
            <a:off x="890074" y="6229478"/>
            <a:ext cx="1998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-apple-system"/>
              </a:rPr>
              <a:t>Side-Channel (Physical)</a:t>
            </a:r>
            <a:endParaRPr lang="en-AU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2E2AE0-817E-4E79-89B3-50BB6DC9FE43}"/>
              </a:ext>
            </a:extLst>
          </p:cNvPr>
          <p:cNvSpPr txBox="1"/>
          <p:nvPr/>
        </p:nvSpPr>
        <p:spPr>
          <a:xfrm>
            <a:off x="7327884" y="1555843"/>
            <a:ext cx="19039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800" b="1" dirty="0"/>
              <a:t>INTERNET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E9DD066-B48D-440E-B796-12137ABC20EA}"/>
              </a:ext>
            </a:extLst>
          </p:cNvPr>
          <p:cNvSpPr txBox="1"/>
          <p:nvPr/>
        </p:nvSpPr>
        <p:spPr>
          <a:xfrm>
            <a:off x="7278842" y="2043236"/>
            <a:ext cx="1939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-apple-system"/>
              </a:rPr>
              <a:t>Social Engineering </a:t>
            </a:r>
            <a:endParaRPr lang="en-AU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C116244-7B59-4C42-9A44-1EA15D90335E}"/>
              </a:ext>
            </a:extLst>
          </p:cNvPr>
          <p:cNvSpPr/>
          <p:nvPr/>
        </p:nvSpPr>
        <p:spPr>
          <a:xfrm>
            <a:off x="6023241" y="1645303"/>
            <a:ext cx="523220" cy="446566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96000">
                <a:schemeClr val="accent1">
                  <a:lumMod val="7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5F08B43-CF5E-4629-80D5-7334214F8795}"/>
              </a:ext>
            </a:extLst>
          </p:cNvPr>
          <p:cNvSpPr txBox="1"/>
          <p:nvPr/>
        </p:nvSpPr>
        <p:spPr>
          <a:xfrm>
            <a:off x="7250099" y="2300282"/>
            <a:ext cx="19394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-apple-system"/>
              </a:rPr>
              <a:t>Credential theft</a:t>
            </a:r>
            <a:endParaRPr lang="en-AU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34C34F-4D64-42C4-AC94-F78DFB2849EB}"/>
              </a:ext>
            </a:extLst>
          </p:cNvPr>
          <p:cNvSpPr txBox="1"/>
          <p:nvPr/>
        </p:nvSpPr>
        <p:spPr>
          <a:xfrm>
            <a:off x="7250098" y="4791860"/>
            <a:ext cx="24512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2"/>
                </a:solidFill>
                <a:latin typeface="-apple-system"/>
              </a:rPr>
              <a:t>Cyberphysical Attack</a:t>
            </a:r>
            <a:endParaRPr lang="en-AU" dirty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9301650-CFA1-4F48-8E78-C5A36D2970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15004" y="5669303"/>
            <a:ext cx="5974105" cy="106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32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18284</TotalTime>
  <Words>1321</Words>
  <Application>Microsoft Office PowerPoint</Application>
  <PresentationFormat>Widescreen</PresentationFormat>
  <Paragraphs>327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-apple-system</vt:lpstr>
      <vt:lpstr>Arial</vt:lpstr>
      <vt:lpstr>Calibri</vt:lpstr>
      <vt:lpstr>Calibri Light</vt:lpstr>
      <vt:lpstr>Segoe</vt:lpstr>
      <vt:lpstr>Segoe UI</vt:lpstr>
      <vt:lpstr>Segoe UI Semibold</vt:lpstr>
      <vt:lpstr>Wingdings</vt:lpstr>
      <vt:lpstr>Office Theme</vt:lpstr>
      <vt:lpstr>Cyber Security –  OT/IoT/IIoT/ ICS/Critical Infrastructure</vt:lpstr>
      <vt:lpstr>     Quick Google search on OT/IoT/IIoT/ICS</vt:lpstr>
      <vt:lpstr>     IT &amp; OT/IoT/IIoT/ICS</vt:lpstr>
      <vt:lpstr>     Why Now? (Traditional AIR Gaps are shrinking)</vt:lpstr>
      <vt:lpstr>     Communication Protocols</vt:lpstr>
      <vt:lpstr>     Issues with OT/ICS security</vt:lpstr>
      <vt:lpstr>     C-I-A Triad versus A-I-C  Triad</vt:lpstr>
      <vt:lpstr>    Purdue Model (Revised from ENISA)</vt:lpstr>
      <vt:lpstr>     Threat Model</vt:lpstr>
      <vt:lpstr>     Freely Available Tools</vt:lpstr>
      <vt:lpstr>     OT Infrastructure Attacks</vt:lpstr>
      <vt:lpstr>     Triton Cyber Attack</vt:lpstr>
      <vt:lpstr>     Thinking like Hackers </vt:lpstr>
      <vt:lpstr>     Thinking like Defender</vt:lpstr>
      <vt:lpstr>     Thinking like Defender</vt:lpstr>
      <vt:lpstr>     Thinking like Defender</vt:lpstr>
      <vt:lpstr>     Thinking like Defender</vt:lpstr>
      <vt:lpstr>     Thinking like Defender</vt:lpstr>
      <vt:lpstr>    Securing with Zero Trust</vt:lpstr>
      <vt:lpstr>    Zero Trust for OT/IIoT/IoT - recommendations</vt:lpstr>
      <vt:lpstr>    Agentless security for OT/IoT/IIoT devices</vt:lpstr>
      <vt:lpstr>     Apply Zero trust Principle to OT/IIoT/IoT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CRESTCon Australia 2022 - Sanam Makadia</dc:title>
  <dc:creator>Sanam Makadia</dc:creator>
  <cp:lastModifiedBy>Sanam Makadia</cp:lastModifiedBy>
  <cp:revision>77</cp:revision>
  <cp:lastPrinted>2022-02-11T06:09:22Z</cp:lastPrinted>
  <dcterms:created xsi:type="dcterms:W3CDTF">2021-05-21T14:07:50Z</dcterms:created>
  <dcterms:modified xsi:type="dcterms:W3CDTF">2022-02-15T03:18:38Z</dcterms:modified>
</cp:coreProperties>
</file>